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42"/>
  </p:notesMasterIdLst>
  <p:sldIdLst>
    <p:sldId id="359" r:id="rId2"/>
    <p:sldId id="374" r:id="rId3"/>
    <p:sldId id="375" r:id="rId4"/>
    <p:sldId id="373" r:id="rId5"/>
    <p:sldId id="377" r:id="rId6"/>
    <p:sldId id="378" r:id="rId7"/>
    <p:sldId id="379" r:id="rId8"/>
    <p:sldId id="380" r:id="rId9"/>
    <p:sldId id="388" r:id="rId10"/>
    <p:sldId id="389" r:id="rId11"/>
    <p:sldId id="391" r:id="rId12"/>
    <p:sldId id="390" r:id="rId13"/>
    <p:sldId id="392" r:id="rId14"/>
    <p:sldId id="383" r:id="rId15"/>
    <p:sldId id="386" r:id="rId16"/>
    <p:sldId id="395" r:id="rId17"/>
    <p:sldId id="405" r:id="rId18"/>
    <p:sldId id="406" r:id="rId19"/>
    <p:sldId id="407" r:id="rId20"/>
    <p:sldId id="408" r:id="rId21"/>
    <p:sldId id="409" r:id="rId22"/>
    <p:sldId id="397" r:id="rId23"/>
    <p:sldId id="387" r:id="rId24"/>
    <p:sldId id="400" r:id="rId25"/>
    <p:sldId id="412" r:id="rId26"/>
    <p:sldId id="411" r:id="rId27"/>
    <p:sldId id="410" r:id="rId28"/>
    <p:sldId id="403" r:id="rId29"/>
    <p:sldId id="363" r:id="rId30"/>
    <p:sldId id="401" r:id="rId31"/>
    <p:sldId id="413" r:id="rId32"/>
    <p:sldId id="415" r:id="rId33"/>
    <p:sldId id="414" r:id="rId34"/>
    <p:sldId id="416" r:id="rId35"/>
    <p:sldId id="404" r:id="rId36"/>
    <p:sldId id="384" r:id="rId37"/>
    <p:sldId id="394" r:id="rId38"/>
    <p:sldId id="417" r:id="rId39"/>
    <p:sldId id="402" r:id="rId40"/>
    <p:sldId id="37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6EA5"/>
    <a:srgbClr val="0018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041"/>
    <p:restoredTop sz="84652"/>
  </p:normalViewPr>
  <p:slideViewPr>
    <p:cSldViewPr snapToGrid="0" snapToObjects="1">
      <p:cViewPr>
        <p:scale>
          <a:sx n="85" d="100"/>
          <a:sy n="85" d="100"/>
        </p:scale>
        <p:origin x="80" y="208"/>
      </p:cViewPr>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D802B0-5376-5F47-8041-518880CE8421}" type="datetimeFigureOut">
              <a:rPr lang="en-US" smtClean="0"/>
              <a:t>9/12/16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984C4-F11A-1543-9F4C-C2CEF3F8F86E}" type="slidenum">
              <a:rPr lang="en-US" smtClean="0"/>
              <a:t>‹#›</a:t>
            </a:fld>
            <a:endParaRPr lang="en-US" dirty="0"/>
          </a:p>
        </p:txBody>
      </p:sp>
    </p:spTree>
    <p:extLst>
      <p:ext uri="{BB962C8B-B14F-4D97-AF65-F5344CB8AC3E}">
        <p14:creationId xmlns:p14="http://schemas.microsoft.com/office/powerpoint/2010/main" val="519428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show of hands, </a:t>
            </a:r>
          </a:p>
          <a:p>
            <a:pPr marL="228600" indent="-228600">
              <a:buFont typeface="+mj-lt"/>
              <a:buAutoNum type="arabicPeriod"/>
            </a:pPr>
            <a:r>
              <a:rPr lang="en-US" dirty="0" smtClean="0"/>
              <a:t>How many people here have worked in Government?</a:t>
            </a:r>
          </a:p>
          <a:p>
            <a:pPr marL="228600" indent="-228600">
              <a:buFont typeface="+mj-lt"/>
              <a:buAutoNum type="arabicPeriod"/>
            </a:pPr>
            <a:r>
              <a:rPr lang="en-US" dirty="0" smtClean="0"/>
              <a:t>How</a:t>
            </a:r>
            <a:r>
              <a:rPr lang="en-US" baseline="0" dirty="0" smtClean="0"/>
              <a:t> many people think that there is a technical difference between delivering APIs in Government vs the Private Sector?</a:t>
            </a:r>
          </a:p>
          <a:p>
            <a:endParaRPr lang="en-US" baseline="0" dirty="0" smtClean="0"/>
          </a:p>
          <a:p>
            <a:r>
              <a:rPr lang="en-US" dirty="0" smtClean="0"/>
              <a:t>My mission</a:t>
            </a:r>
            <a:r>
              <a:rPr lang="en-US" baseline="0" dirty="0" smtClean="0"/>
              <a:t> here today to shed some light on the process. </a:t>
            </a:r>
          </a:p>
          <a:p>
            <a:endParaRPr lang="en-US" baseline="0" dirty="0" smtClean="0"/>
          </a:p>
          <a:p>
            <a:r>
              <a:rPr lang="en-US" baseline="0" dirty="0" smtClean="0"/>
              <a:t>If there is anything that you need to remember from this talk, it is that there are more similarities than differences.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a:t>
            </a:fld>
            <a:endParaRPr lang="en-US" dirty="0"/>
          </a:p>
        </p:txBody>
      </p:sp>
    </p:spTree>
    <p:extLst>
      <p:ext uri="{BB962C8B-B14F-4D97-AF65-F5344CB8AC3E}">
        <p14:creationId xmlns:p14="http://schemas.microsoft.com/office/powerpoint/2010/main" val="1959649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May 9th</a:t>
            </a:r>
            <a:r>
              <a:rPr lang="en-US" dirty="0" smtClean="0"/>
              <a:t> 2013, the President created</a:t>
            </a:r>
            <a:r>
              <a:rPr lang="en-US" baseline="0" dirty="0" smtClean="0"/>
              <a:t> an Executive Order that stated that data produced by the US government should be machine-readable and open by default.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Executive Order -- Making Open and Machine Readable the New Default for Government Information</a:t>
            </a:r>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10</a:t>
            </a:fld>
            <a:endParaRPr lang="en-US" dirty="0"/>
          </a:p>
        </p:txBody>
      </p:sp>
    </p:spTree>
    <p:extLst>
      <p:ext uri="{BB962C8B-B14F-4D97-AF65-F5344CB8AC3E}">
        <p14:creationId xmlns:p14="http://schemas.microsoft.com/office/powerpoint/2010/main" val="1985446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Data.gov</a:t>
            </a:r>
            <a:r>
              <a:rPr lang="en-US" dirty="0" smtClean="0"/>
              <a:t>,</a:t>
            </a:r>
            <a:r>
              <a:rPr lang="en-US" baseline="0" dirty="0" smtClean="0"/>
              <a:t> which was launched in May 2009, was used as the vehicle or mechanism to fuel compliance to M-13-13 and offer a wealth of new data sets and APIs to the community.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11</a:t>
            </a:fld>
            <a:endParaRPr lang="en-US" dirty="0"/>
          </a:p>
        </p:txBody>
      </p:sp>
    </p:spTree>
    <p:extLst>
      <p:ext uri="{BB962C8B-B14F-4D97-AF65-F5344CB8AC3E}">
        <p14:creationId xmlns:p14="http://schemas.microsoft.com/office/powerpoint/2010/main" val="1889819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Additionally, the Administration has just released</a:t>
            </a:r>
            <a:r>
              <a:rPr lang="en-US" baseline="0" dirty="0" smtClean="0"/>
              <a:t> the initial guidelines on Federal Source Code.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12</a:t>
            </a:fld>
            <a:endParaRPr lang="en-US" dirty="0"/>
          </a:p>
        </p:txBody>
      </p:sp>
    </p:spTree>
    <p:extLst>
      <p:ext uri="{BB962C8B-B14F-4D97-AF65-F5344CB8AC3E}">
        <p14:creationId xmlns:p14="http://schemas.microsoft.com/office/powerpoint/2010/main" val="1355424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throw into the mix, an amazing set of agile and user-centered startup-like organizations within government working on accelerating the development of data products and services, and you see why there has been a steady stream of Social Good APIs coming from the Federal government over the last few years.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13</a:t>
            </a:fld>
            <a:endParaRPr lang="en-US" dirty="0"/>
          </a:p>
        </p:txBody>
      </p:sp>
    </p:spTree>
    <p:extLst>
      <p:ext uri="{BB962C8B-B14F-4D97-AF65-F5344CB8AC3E}">
        <p14:creationId xmlns:p14="http://schemas.microsoft.com/office/powerpoint/2010/main" val="627274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look at three APIs, focused on solving social problems, that my teams and I have developed and deployed within the last 15 months.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14</a:t>
            </a:fld>
            <a:endParaRPr lang="en-US" dirty="0"/>
          </a:p>
        </p:txBody>
      </p:sp>
    </p:spTree>
    <p:extLst>
      <p:ext uri="{BB962C8B-B14F-4D97-AF65-F5344CB8AC3E}">
        <p14:creationId xmlns:p14="http://schemas.microsoft.com/office/powerpoint/2010/main" val="1953935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is Sweat and Toil. The API details are at the URL onscreen.</a:t>
            </a:r>
            <a:r>
              <a:rPr lang="en-US" baseline="0" dirty="0" smtClean="0"/>
              <a:t> The API fuels both Android and iPhone apps with the same name. </a:t>
            </a:r>
          </a:p>
          <a:p>
            <a:endParaRPr lang="en-US" baseline="0" dirty="0" smtClean="0"/>
          </a:p>
          <a:p>
            <a:r>
              <a:rPr lang="en-US" baseline="0" dirty="0" smtClean="0"/>
              <a:t>The data itself is the information produced by the Bureau of International Labor Affairs (ILAB) on the countries that produce goods and products that use child and or forced labor. </a:t>
            </a:r>
          </a:p>
          <a:p>
            <a:endParaRPr lang="en-US" baseline="0" dirty="0" smtClean="0"/>
          </a:p>
          <a:p>
            <a:r>
              <a:rPr lang="en-US" dirty="0" smtClean="0"/>
              <a:t>ILAB’s mission is to use all available international channels to improve working conditions, raise living standards, protect workers' ability to exercise their rights, and address the workplace exploitation of children and other vulnerable populations.</a:t>
            </a:r>
            <a:endParaRPr lang="en-US" baseline="0" dirty="0" smtClean="0"/>
          </a:p>
        </p:txBody>
      </p:sp>
      <p:sp>
        <p:nvSpPr>
          <p:cNvPr id="4" name="Slide Number Placeholder 3"/>
          <p:cNvSpPr>
            <a:spLocks noGrp="1"/>
          </p:cNvSpPr>
          <p:nvPr>
            <p:ph type="sldNum" sz="quarter" idx="10"/>
          </p:nvPr>
        </p:nvSpPr>
        <p:spPr/>
        <p:txBody>
          <a:bodyPr/>
          <a:lstStyle/>
          <a:p>
            <a:fld id="{1D5984C4-F11A-1543-9F4C-C2CEF3F8F86E}" type="slidenum">
              <a:rPr lang="en-US" smtClean="0"/>
              <a:t>15</a:t>
            </a:fld>
            <a:endParaRPr lang="en-US" dirty="0"/>
          </a:p>
        </p:txBody>
      </p:sp>
    </p:spTree>
    <p:extLst>
      <p:ext uri="{BB962C8B-B14F-4D97-AF65-F5344CB8AC3E}">
        <p14:creationId xmlns:p14="http://schemas.microsoft.com/office/powerpoint/2010/main" val="876369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Every year, ILAB has a congressional mandate to produce three reports on </a:t>
            </a:r>
            <a:r>
              <a:rPr lang="en-US" dirty="0" smtClean="0"/>
              <a:t>international </a:t>
            </a:r>
            <a:r>
              <a:rPr lang="en-US" dirty="0" smtClean="0"/>
              <a:t>child labor and forced </a:t>
            </a:r>
            <a:r>
              <a:rPr lang="en-US" dirty="0" smtClean="0"/>
              <a:t>labor.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Before our interaction with them, they spent</a:t>
            </a:r>
            <a:r>
              <a:rPr lang="en-US" baseline="0" dirty="0" smtClean="0"/>
              <a:t> nine months collecting information on all the countries in the world (except the US) to create over 1,000 pages of information that they then hand out in thick books; offering a PDF version on their website for increased accessibility.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Our idea was simple – liberate the data, make it available to the entire dev community and see what new and interesting things are done.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D5984C4-F11A-1543-9F4C-C2CEF3F8F86E}" type="slidenum">
              <a:rPr lang="en-US" smtClean="0"/>
              <a:t>16</a:t>
            </a:fld>
            <a:endParaRPr lang="en-US" dirty="0"/>
          </a:p>
        </p:txBody>
      </p:sp>
    </p:spTree>
    <p:extLst>
      <p:ext uri="{BB962C8B-B14F-4D97-AF65-F5344CB8AC3E}">
        <p14:creationId xmlns:p14="http://schemas.microsoft.com/office/powerpoint/2010/main" val="1733265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Carol Pier</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17</a:t>
            </a:fld>
            <a:endParaRPr lang="en-US" dirty="0"/>
          </a:p>
        </p:txBody>
      </p:sp>
    </p:spTree>
    <p:extLst>
      <p:ext uri="{BB962C8B-B14F-4D97-AF65-F5344CB8AC3E}">
        <p14:creationId xmlns:p14="http://schemas.microsoft.com/office/powerpoint/2010/main" val="538390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indent="-742950">
              <a:buFont typeface="+mj-lt"/>
              <a:buAutoNum type="arabicPeriod"/>
            </a:pP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18</a:t>
            </a:fld>
            <a:endParaRPr lang="en-US" dirty="0"/>
          </a:p>
        </p:txBody>
      </p:sp>
    </p:spTree>
    <p:extLst>
      <p:ext uri="{BB962C8B-B14F-4D97-AF65-F5344CB8AC3E}">
        <p14:creationId xmlns:p14="http://schemas.microsoft.com/office/powerpoint/2010/main" val="630151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19</a:t>
            </a:fld>
            <a:endParaRPr lang="en-US" dirty="0"/>
          </a:p>
        </p:txBody>
      </p:sp>
    </p:spTree>
    <p:extLst>
      <p:ext uri="{BB962C8B-B14F-4D97-AF65-F5344CB8AC3E}">
        <p14:creationId xmlns:p14="http://schemas.microsoft.com/office/powerpoint/2010/main" val="95658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 spent the last two and</a:t>
            </a:r>
            <a:r>
              <a:rPr lang="en-US" baseline="0" dirty="0" smtClean="0"/>
              <a:t> a half years of my life working in government.</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a:t>
            </a:fld>
            <a:endParaRPr lang="en-US" dirty="0"/>
          </a:p>
        </p:txBody>
      </p:sp>
    </p:spTree>
    <p:extLst>
      <p:ext uri="{BB962C8B-B14F-4D97-AF65-F5344CB8AC3E}">
        <p14:creationId xmlns:p14="http://schemas.microsoft.com/office/powerpoint/2010/main" val="113758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indent="-742950">
              <a:buFont typeface="+mj-lt"/>
              <a:buAutoNum type="arabicPeriod"/>
            </a:pP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20</a:t>
            </a:fld>
            <a:endParaRPr lang="en-US" dirty="0"/>
          </a:p>
        </p:txBody>
      </p:sp>
    </p:spTree>
    <p:extLst>
      <p:ext uri="{BB962C8B-B14F-4D97-AF65-F5344CB8AC3E}">
        <p14:creationId xmlns:p14="http://schemas.microsoft.com/office/powerpoint/2010/main" val="1535617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0" indent="-742950" algn="l" defTabSz="914400" rtl="0" eaLnBrk="1" fontAlgn="auto" latinLnBrk="0" hangingPunct="1">
              <a:lnSpc>
                <a:spcPct val="100000"/>
              </a:lnSpc>
              <a:spcBef>
                <a:spcPts val="0"/>
              </a:spcBef>
              <a:spcAft>
                <a:spcPts val="0"/>
              </a:spcAft>
              <a:buClrTx/>
              <a:buSzTx/>
              <a:buFont typeface="+mj-lt"/>
              <a:buNone/>
              <a:tabLst/>
              <a:defRPr/>
            </a:pP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21</a:t>
            </a:fld>
            <a:endParaRPr lang="en-US" dirty="0"/>
          </a:p>
        </p:txBody>
      </p:sp>
    </p:spTree>
    <p:extLst>
      <p:ext uri="{BB962C8B-B14F-4D97-AF65-F5344CB8AC3E}">
        <p14:creationId xmlns:p14="http://schemas.microsoft.com/office/powerpoint/2010/main" val="1755717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Quarry – PHP, CodeIgniter,</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22</a:t>
            </a:fld>
            <a:endParaRPr lang="en-US" dirty="0"/>
          </a:p>
        </p:txBody>
      </p:sp>
    </p:spTree>
    <p:extLst>
      <p:ext uri="{BB962C8B-B14F-4D97-AF65-F5344CB8AC3E}">
        <p14:creationId xmlns:p14="http://schemas.microsoft.com/office/powerpoint/2010/main" val="2126726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24</a:t>
            </a:fld>
            <a:endParaRPr lang="en-US" dirty="0"/>
          </a:p>
        </p:txBody>
      </p:sp>
    </p:spTree>
    <p:extLst>
      <p:ext uri="{BB962C8B-B14F-4D97-AF65-F5344CB8AC3E}">
        <p14:creationId xmlns:p14="http://schemas.microsoft.com/office/powerpoint/2010/main" val="68145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indent="-742950">
              <a:buFont typeface="+mj-lt"/>
              <a:buAutoNum type="arabicPeriod"/>
            </a:pP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25</a:t>
            </a:fld>
            <a:endParaRPr lang="en-US" dirty="0"/>
          </a:p>
        </p:txBody>
      </p:sp>
    </p:spTree>
    <p:extLst>
      <p:ext uri="{BB962C8B-B14F-4D97-AF65-F5344CB8AC3E}">
        <p14:creationId xmlns:p14="http://schemas.microsoft.com/office/powerpoint/2010/main" val="76165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indent="-742950">
              <a:buFont typeface="+mj-lt"/>
              <a:buAutoNum type="arabicPeriod"/>
            </a:pP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26</a:t>
            </a:fld>
            <a:endParaRPr lang="en-US" dirty="0"/>
          </a:p>
        </p:txBody>
      </p:sp>
    </p:spTree>
    <p:extLst>
      <p:ext uri="{BB962C8B-B14F-4D97-AF65-F5344CB8AC3E}">
        <p14:creationId xmlns:p14="http://schemas.microsoft.com/office/powerpoint/2010/main" val="1653547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indent="-742950">
              <a:buFont typeface="+mj-lt"/>
              <a:buAutoNum type="arabicPeriod"/>
            </a:pP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27</a:t>
            </a:fld>
            <a:endParaRPr lang="en-US" dirty="0"/>
          </a:p>
        </p:txBody>
      </p:sp>
    </p:spTree>
    <p:extLst>
      <p:ext uri="{BB962C8B-B14F-4D97-AF65-F5344CB8AC3E}">
        <p14:creationId xmlns:p14="http://schemas.microsoft.com/office/powerpoint/2010/main" val="818037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28</a:t>
            </a:fld>
            <a:endParaRPr lang="en-US" dirty="0"/>
          </a:p>
        </p:txBody>
      </p:sp>
    </p:spTree>
    <p:extLst>
      <p:ext uri="{BB962C8B-B14F-4D97-AF65-F5344CB8AC3E}">
        <p14:creationId xmlns:p14="http://schemas.microsoft.com/office/powerpoint/2010/main" val="1880100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indent="-742950">
              <a:buFont typeface="+mj-lt"/>
              <a:buAutoNum type="arabicPeriod"/>
            </a:pP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31</a:t>
            </a:fld>
            <a:endParaRPr lang="en-US" dirty="0"/>
          </a:p>
        </p:txBody>
      </p:sp>
    </p:spTree>
    <p:extLst>
      <p:ext uri="{BB962C8B-B14F-4D97-AF65-F5344CB8AC3E}">
        <p14:creationId xmlns:p14="http://schemas.microsoft.com/office/powerpoint/2010/main" val="21271078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32</a:t>
            </a:fld>
            <a:endParaRPr lang="en-US" dirty="0"/>
          </a:p>
        </p:txBody>
      </p:sp>
    </p:spTree>
    <p:extLst>
      <p:ext uri="{BB962C8B-B14F-4D97-AF65-F5344CB8AC3E}">
        <p14:creationId xmlns:p14="http://schemas.microsoft.com/office/powerpoint/2010/main" val="245194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government, I worked in the private sector, academia and startup world as a developer (Python, Java, C, C++), manager, CTO, Consultant and Founder, which gives me a unique perspective.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a:t>
            </a:fld>
            <a:endParaRPr lang="en-US" dirty="0"/>
          </a:p>
        </p:txBody>
      </p:sp>
    </p:spTree>
    <p:extLst>
      <p:ext uri="{BB962C8B-B14F-4D97-AF65-F5344CB8AC3E}">
        <p14:creationId xmlns:p14="http://schemas.microsoft.com/office/powerpoint/2010/main" val="5380902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indent="-742950">
              <a:buFont typeface="+mj-lt"/>
              <a:buAutoNum type="arabicPeriod"/>
            </a:pP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33</a:t>
            </a:fld>
            <a:endParaRPr lang="en-US" dirty="0"/>
          </a:p>
        </p:txBody>
      </p:sp>
    </p:spTree>
    <p:extLst>
      <p:ext uri="{BB962C8B-B14F-4D97-AF65-F5344CB8AC3E}">
        <p14:creationId xmlns:p14="http://schemas.microsoft.com/office/powerpoint/2010/main" val="6714712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indent="-742950">
              <a:buFont typeface="+mj-lt"/>
              <a:buAutoNum type="arabicPeriod"/>
            </a:pP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34</a:t>
            </a:fld>
            <a:endParaRPr lang="en-US" dirty="0"/>
          </a:p>
        </p:txBody>
      </p:sp>
    </p:spTree>
    <p:extLst>
      <p:ext uri="{BB962C8B-B14F-4D97-AF65-F5344CB8AC3E}">
        <p14:creationId xmlns:p14="http://schemas.microsoft.com/office/powerpoint/2010/main" val="359266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35</a:t>
            </a:fld>
            <a:endParaRPr lang="en-US" dirty="0"/>
          </a:p>
        </p:txBody>
      </p:sp>
    </p:spTree>
    <p:extLst>
      <p:ext uri="{BB962C8B-B14F-4D97-AF65-F5344CB8AC3E}">
        <p14:creationId xmlns:p14="http://schemas.microsoft.com/office/powerpoint/2010/main" val="255081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plan for today.</a:t>
            </a:r>
          </a:p>
          <a:p>
            <a:endParaRPr lang="en-US" dirty="0" smtClean="0"/>
          </a:p>
          <a:p>
            <a:r>
              <a:rPr lang="en-US" dirty="0" smtClean="0"/>
              <a:t>I am</a:t>
            </a:r>
            <a:r>
              <a:rPr lang="en-US" baseline="0" dirty="0" smtClean="0"/>
              <a:t> going to start with the reality of government, delve in three APIs that my teams and I have built, and finish with the lessons that we have learned. </a:t>
            </a:r>
          </a:p>
        </p:txBody>
      </p:sp>
      <p:sp>
        <p:nvSpPr>
          <p:cNvPr id="4" name="Slide Number Placeholder 3"/>
          <p:cNvSpPr>
            <a:spLocks noGrp="1"/>
          </p:cNvSpPr>
          <p:nvPr>
            <p:ph type="sldNum" sz="quarter" idx="10"/>
          </p:nvPr>
        </p:nvSpPr>
        <p:spPr/>
        <p:txBody>
          <a:bodyPr/>
          <a:lstStyle/>
          <a:p>
            <a:fld id="{1D5984C4-F11A-1543-9F4C-C2CEF3F8F86E}" type="slidenum">
              <a:rPr lang="en-US" smtClean="0"/>
              <a:t>4</a:t>
            </a:fld>
            <a:endParaRPr lang="en-US" dirty="0"/>
          </a:p>
        </p:txBody>
      </p:sp>
    </p:spTree>
    <p:extLst>
      <p:ext uri="{BB962C8B-B14F-4D97-AF65-F5344CB8AC3E}">
        <p14:creationId xmlns:p14="http://schemas.microsoft.com/office/powerpoint/2010/main" val="834248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While the private sector takes on elastic problems, like entertainment</a:t>
            </a:r>
            <a:r>
              <a:rPr lang="en-US" sz="1200" b="0" i="0" u="none" strike="noStrike" kern="1200" baseline="0" dirty="0" smtClean="0">
                <a:solidFill>
                  <a:schemeClr val="tx1"/>
                </a:solidFill>
                <a:effectLst/>
                <a:latin typeface="+mn-lt"/>
                <a:ea typeface="+mn-ea"/>
                <a:cs typeface="+mn-cs"/>
              </a:rPr>
              <a:t> and marketing.</a:t>
            </a:r>
          </a:p>
          <a:p>
            <a:pPr rtl="0" fontAlgn="base"/>
            <a:endParaRPr lang="en-US" sz="1200" b="0" i="0" u="none" strike="noStrike" kern="1200" baseline="0" dirty="0" smtClean="0">
              <a:solidFill>
                <a:schemeClr val="tx1"/>
              </a:solidFill>
              <a:effectLst/>
              <a:latin typeface="+mn-lt"/>
              <a:ea typeface="+mn-ea"/>
              <a:cs typeface="+mn-cs"/>
            </a:endParaRPr>
          </a:p>
          <a:p>
            <a:pPr rtl="0" fontAlgn="base"/>
            <a:r>
              <a:rPr lang="en-US" sz="1200" b="0" i="0" u="none" strike="noStrike" kern="1200" baseline="0" dirty="0" smtClean="0">
                <a:solidFill>
                  <a:schemeClr val="tx1"/>
                </a:solidFill>
                <a:effectLst/>
                <a:latin typeface="+mn-lt"/>
                <a:ea typeface="+mn-ea"/>
                <a:cs typeface="+mn-cs"/>
              </a:rPr>
              <a:t>Government takes on hard problems like homelessness, health, safety, defense, </a:t>
            </a:r>
            <a:r>
              <a:rPr lang="en-US" sz="1200" b="0" i="0" u="none" strike="noStrike" kern="1200" baseline="0" dirty="0" smtClean="0">
                <a:solidFill>
                  <a:schemeClr val="tx1"/>
                </a:solidFill>
                <a:effectLst/>
                <a:latin typeface="+mn-lt"/>
                <a:ea typeface="+mn-ea"/>
                <a:cs typeface="+mn-cs"/>
              </a:rPr>
              <a:t>trade, and social justice.</a:t>
            </a:r>
            <a:endParaRPr lang="en-US" sz="1200" b="0" i="0" u="none" strike="noStrike" kern="1200" dirty="0" smtClean="0">
              <a:solidFill>
                <a:schemeClr val="tx1"/>
              </a:solidFill>
              <a:effectLst/>
              <a:latin typeface="+mn-lt"/>
              <a:ea typeface="+mn-ea"/>
              <a:cs typeface="+mn-cs"/>
            </a:endParaRPr>
          </a:p>
          <a:p>
            <a:pPr rtl="0" fontAlgn="base"/>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D5984C4-F11A-1543-9F4C-C2CEF3F8F86E}" type="slidenum">
              <a:rPr lang="en-US" smtClean="0"/>
              <a:t>5</a:t>
            </a:fld>
            <a:endParaRPr lang="en-US" dirty="0"/>
          </a:p>
        </p:txBody>
      </p:sp>
    </p:spTree>
    <p:extLst>
      <p:ext uri="{BB962C8B-B14F-4D97-AF65-F5344CB8AC3E}">
        <p14:creationId xmlns:p14="http://schemas.microsoft.com/office/powerpoint/2010/main" val="117393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The problems are difficult optimization</a:t>
            </a:r>
            <a:r>
              <a:rPr lang="en-US" sz="1200" b="0" i="0" u="none" strike="noStrike" kern="1200" baseline="0" dirty="0" smtClean="0">
                <a:solidFill>
                  <a:schemeClr val="tx1"/>
                </a:solidFill>
                <a:effectLst/>
                <a:latin typeface="+mn-lt"/>
                <a:ea typeface="+mn-ea"/>
                <a:cs typeface="+mn-cs"/>
              </a:rPr>
              <a:t> problems </a:t>
            </a:r>
            <a:endParaRPr lang="en-US"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And not just in </a:t>
            </a:r>
            <a:r>
              <a:rPr lang="en-US" sz="1200" b="0" i="0" u="none" strike="noStrike" kern="1200" baseline="0" dirty="0" smtClean="0">
                <a:solidFill>
                  <a:schemeClr val="tx1"/>
                </a:solidFill>
                <a:effectLst/>
                <a:latin typeface="+mn-lt"/>
                <a:ea typeface="+mn-ea"/>
                <a:cs typeface="+mn-cs"/>
              </a:rPr>
              <a:t>one dimension.</a:t>
            </a:r>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a:t>
            </a:fld>
            <a:endParaRPr lang="en-US" dirty="0"/>
          </a:p>
        </p:txBody>
      </p:sp>
    </p:spTree>
    <p:extLst>
      <p:ext uri="{BB962C8B-B14F-4D97-AF65-F5344CB8AC3E}">
        <p14:creationId xmlns:p14="http://schemas.microsoft.com/office/powerpoint/2010/main" val="1186575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But rather in multiple dimensions</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And many of the dimensions are not anywhere technology</a:t>
            </a:r>
            <a:r>
              <a:rPr lang="en-US" sz="1200" b="0" i="0" u="none" strike="noStrike" kern="1200" baseline="0" dirty="0" smtClean="0">
                <a:solidFill>
                  <a:schemeClr val="tx1"/>
                </a:solidFill>
                <a:effectLst/>
                <a:latin typeface="+mn-lt"/>
                <a:ea typeface="+mn-ea"/>
                <a:cs typeface="+mn-cs"/>
              </a:rPr>
              <a:t> or science related. </a:t>
            </a:r>
            <a:endParaRPr lang="en-US" sz="1200" b="0" i="0" u="none" strike="noStrike" kern="1200" baseline="0" dirty="0" smtClean="0">
              <a:solidFill>
                <a:schemeClr val="tx1"/>
              </a:solidFill>
              <a:effectLst/>
              <a:latin typeface="+mn-lt"/>
              <a:ea typeface="+mn-ea"/>
              <a:cs typeface="+mn-cs"/>
            </a:endParaRPr>
          </a:p>
          <a:p>
            <a:pPr rtl="0" fontAlgn="base"/>
            <a:endParaRPr lang="en-US" sz="1200" b="0" i="0" u="none" strike="noStrike" kern="1200" baseline="0" dirty="0" smtClean="0">
              <a:solidFill>
                <a:schemeClr val="tx1"/>
              </a:solidFill>
              <a:effectLst/>
              <a:latin typeface="+mn-lt"/>
              <a:ea typeface="+mn-ea"/>
              <a:cs typeface="+mn-cs"/>
            </a:endParaRPr>
          </a:p>
          <a:p>
            <a:pPr rtl="0" fontAlgn="base"/>
            <a:r>
              <a:rPr lang="en-US" sz="1200" b="0" i="0" u="none" strike="noStrike" kern="1200" baseline="0" dirty="0" smtClean="0">
                <a:solidFill>
                  <a:schemeClr val="tx1"/>
                </a:solidFill>
                <a:effectLst/>
                <a:latin typeface="+mn-lt"/>
                <a:ea typeface="+mn-ea"/>
                <a:cs typeface="+mn-cs"/>
              </a:rPr>
              <a:t>*** Laws, Systems, Personalities/Egos.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a:t>
            </a:fld>
            <a:endParaRPr lang="en-US" dirty="0"/>
          </a:p>
        </p:txBody>
      </p:sp>
    </p:spTree>
    <p:extLst>
      <p:ext uri="{BB962C8B-B14F-4D97-AF65-F5344CB8AC3E}">
        <p14:creationId xmlns:p14="http://schemas.microsoft.com/office/powerpoint/2010/main" val="2013962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Developing APIs</a:t>
            </a:r>
            <a:r>
              <a:rPr lang="en-US" baseline="0" dirty="0" smtClean="0"/>
              <a:t> (or any tech) in Government is an issue in Organizational Change Management. </a:t>
            </a:r>
          </a:p>
          <a:p>
            <a:endParaRPr lang="en-US" baseline="0" dirty="0" smtClean="0"/>
          </a:p>
          <a:p>
            <a:r>
              <a:rPr lang="en-US" baseline="0" dirty="0" smtClean="0"/>
              <a:t>Where you have align Process, Policy and People in order to enable Technology development. </a:t>
            </a:r>
          </a:p>
          <a:p>
            <a:endParaRPr lang="en-US" baseline="0" dirty="0" smtClean="0"/>
          </a:p>
          <a:p>
            <a:r>
              <a:rPr lang="en-US" baseline="0" dirty="0" smtClean="0"/>
              <a:t>It is daunting, slow and normally takes a lot of time.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8</a:t>
            </a:fld>
            <a:endParaRPr lang="en-US" dirty="0"/>
          </a:p>
        </p:txBody>
      </p:sp>
    </p:spTree>
    <p:extLst>
      <p:ext uri="{BB962C8B-B14F-4D97-AF65-F5344CB8AC3E}">
        <p14:creationId xmlns:p14="http://schemas.microsoft.com/office/powerpoint/2010/main" val="8068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there is hope on the horizon.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9</a:t>
            </a:fld>
            <a:endParaRPr lang="en-US" dirty="0"/>
          </a:p>
        </p:txBody>
      </p:sp>
    </p:spTree>
    <p:extLst>
      <p:ext uri="{BB962C8B-B14F-4D97-AF65-F5344CB8AC3E}">
        <p14:creationId xmlns:p14="http://schemas.microsoft.com/office/powerpoint/2010/main" val="70827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alphaModFix amt="48000"/>
            <a:extLst>
              <a:ext uri="{28A0092B-C50C-407E-A947-70E740481C1C}">
                <a14:useLocalDpi xmlns:a14="http://schemas.microsoft.com/office/drawing/2010/main" val="0"/>
              </a:ext>
            </a:extLst>
          </a:blip>
          <a:stretch>
            <a:fillRect/>
          </a:stretch>
        </p:blipFill>
        <p:spPr>
          <a:xfrm>
            <a:off x="-515184" y="9331"/>
            <a:ext cx="13222367" cy="6858000"/>
          </a:xfrm>
          <a:prstGeom prst="rect">
            <a:avLst/>
          </a:prstGeom>
        </p:spPr>
      </p:pic>
      <p:sp>
        <p:nvSpPr>
          <p:cNvPr id="9" name="Title 1"/>
          <p:cNvSpPr>
            <a:spLocks noGrp="1"/>
          </p:cNvSpPr>
          <p:nvPr>
            <p:ph type="ctrTitle" hasCustomPrompt="1"/>
          </p:nvPr>
        </p:nvSpPr>
        <p:spPr>
          <a:xfrm>
            <a:off x="194553" y="2830197"/>
            <a:ext cx="6478622" cy="1080322"/>
          </a:xfrm>
          <a:solidFill>
            <a:srgbClr val="306EA5">
              <a:alpha val="73000"/>
            </a:srgbClr>
          </a:solidFill>
          <a:ln>
            <a:noFill/>
          </a:ln>
          <a:effectLst>
            <a:outerShdw blurRad="50800" dist="76200" dir="2700000" algn="tl" rotWithShape="0">
              <a:prstClr val="black">
                <a:alpha val="40000"/>
              </a:prstClr>
            </a:outerShdw>
          </a:effectLst>
        </p:spPr>
        <p:txBody>
          <a:bodyPr anchor="ctr">
            <a:noAutofit/>
          </a:bodyPr>
          <a:lstStyle>
            <a:lvl1pPr algn="l">
              <a:defRPr sz="4000" baseline="0">
                <a:solidFill>
                  <a:schemeClr val="bg1"/>
                </a:solidFill>
                <a:latin typeface="DIN Alternate" charset="0"/>
                <a:ea typeface="DIN Alternate" charset="0"/>
                <a:cs typeface="DIN Alternate" charset="0"/>
              </a:defRPr>
            </a:lvl1pPr>
          </a:lstStyle>
          <a:p>
            <a:r>
              <a:rPr lang="en-US" dirty="0" smtClean="0"/>
              <a:t>EDIT MASTER TITLE</a:t>
            </a:r>
            <a:endParaRPr lang="en-US" dirty="0"/>
          </a:p>
        </p:txBody>
      </p:sp>
      <p:sp>
        <p:nvSpPr>
          <p:cNvPr id="10" name="Subtitle 2"/>
          <p:cNvSpPr>
            <a:spLocks noGrp="1"/>
          </p:cNvSpPr>
          <p:nvPr>
            <p:ph type="subTitle" idx="1" hasCustomPrompt="1"/>
          </p:nvPr>
        </p:nvSpPr>
        <p:spPr>
          <a:xfrm>
            <a:off x="194553" y="4229969"/>
            <a:ext cx="5213830" cy="889000"/>
          </a:xfrm>
          <a:solidFill>
            <a:srgbClr val="306EA5">
              <a:alpha val="73000"/>
            </a:srgbClr>
          </a:solidFill>
          <a:ln>
            <a:noFill/>
          </a:ln>
          <a:effectLst>
            <a:outerShdw blurRad="50800" dist="76200" dir="2700000" algn="tl" rotWithShape="0">
              <a:prstClr val="black">
                <a:alpha val="40000"/>
              </a:prstClr>
            </a:outerShdw>
          </a:effectLst>
        </p:spPr>
        <p:txBody>
          <a:bodyPr anchor="ctr"/>
          <a:lstStyle>
            <a:lvl1pPr marL="0" indent="0" algn="l">
              <a:buNone/>
              <a:defRPr sz="2400" baseline="0">
                <a:solidFill>
                  <a:schemeClr val="bg1"/>
                </a:solidFill>
                <a:latin typeface="DIN Alternate" charset="0"/>
                <a:ea typeface="DIN Alternate" charset="0"/>
                <a:cs typeface="DIN Alternat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NAME / TITLE GOES HERE</a:t>
            </a:r>
            <a:endParaRPr lang="en-US" dirty="0"/>
          </a:p>
        </p:txBody>
      </p:sp>
    </p:spTree>
    <p:extLst>
      <p:ext uri="{BB962C8B-B14F-4D97-AF65-F5344CB8AC3E}">
        <p14:creationId xmlns:p14="http://schemas.microsoft.com/office/powerpoint/2010/main" val="172091170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de by side ">
    <p:bg>
      <p:bgPr>
        <a:solidFill>
          <a:srgbClr val="306EA5"/>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626290" y="423702"/>
            <a:ext cx="10515600" cy="959704"/>
          </a:xfrm>
        </p:spPr>
        <p:txBody>
          <a:bodyPr/>
          <a:lstStyle>
            <a:lvl1pPr>
              <a:defRPr baseline="0">
                <a:solidFill>
                  <a:schemeClr val="bg1"/>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689057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de by side comparison">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626290" y="423702"/>
            <a:ext cx="10515600" cy="959704"/>
          </a:xfrm>
        </p:spPr>
        <p:txBody>
          <a:bodyPr/>
          <a:lstStyle>
            <a:lvl1pPr>
              <a:defRPr baseline="0">
                <a:solidFill>
                  <a:srgbClr val="306EA5"/>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1573977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306EA5"/>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507934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575396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PAG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alphaModFix amt="48000"/>
            <a:extLst>
              <a:ext uri="{28A0092B-C50C-407E-A947-70E740481C1C}">
                <a14:useLocalDpi xmlns:a14="http://schemas.microsoft.com/office/drawing/2010/main" val="0"/>
              </a:ext>
            </a:extLst>
          </a:blip>
          <a:stretch>
            <a:fillRect/>
          </a:stretch>
        </p:blipFill>
        <p:spPr>
          <a:xfrm>
            <a:off x="-515184" y="9331"/>
            <a:ext cx="13222367" cy="6858000"/>
          </a:xfrm>
          <a:prstGeom prst="rect">
            <a:avLst/>
          </a:prstGeom>
        </p:spPr>
      </p:pic>
      <p:sp>
        <p:nvSpPr>
          <p:cNvPr id="9" name="Title 1"/>
          <p:cNvSpPr>
            <a:spLocks noGrp="1"/>
          </p:cNvSpPr>
          <p:nvPr>
            <p:ph type="ctrTitle" hasCustomPrompt="1"/>
          </p:nvPr>
        </p:nvSpPr>
        <p:spPr>
          <a:xfrm>
            <a:off x="194553" y="3567144"/>
            <a:ext cx="6478622" cy="1080322"/>
          </a:xfrm>
          <a:solidFill>
            <a:srgbClr val="306EA5">
              <a:alpha val="73000"/>
            </a:srgbClr>
          </a:solidFill>
          <a:ln>
            <a:noFill/>
          </a:ln>
          <a:effectLst>
            <a:outerShdw blurRad="50800" dist="76200" dir="2700000" algn="tl" rotWithShape="0">
              <a:prstClr val="black">
                <a:alpha val="40000"/>
              </a:prstClr>
            </a:outerShdw>
          </a:effectLst>
        </p:spPr>
        <p:txBody>
          <a:bodyPr anchor="ctr">
            <a:noAutofit/>
          </a:bodyPr>
          <a:lstStyle>
            <a:lvl1pPr algn="l">
              <a:defRPr sz="4000" baseline="0">
                <a:solidFill>
                  <a:schemeClr val="bg1"/>
                </a:solidFill>
                <a:latin typeface="DIN Alternate" charset="0"/>
                <a:ea typeface="DIN Alternate" charset="0"/>
                <a:cs typeface="DIN Alternate" charset="0"/>
              </a:defRPr>
            </a:lvl1pPr>
          </a:lstStyle>
          <a:p>
            <a:r>
              <a:rPr lang="en-US" dirty="0" smtClean="0"/>
              <a:t>DROP THE MIC – YOUR NAME GOES HERE</a:t>
            </a:r>
            <a:endParaRPr lang="en-US" dirty="0"/>
          </a:p>
        </p:txBody>
      </p:sp>
      <p:sp>
        <p:nvSpPr>
          <p:cNvPr id="10" name="Subtitle 2"/>
          <p:cNvSpPr>
            <a:spLocks noGrp="1"/>
          </p:cNvSpPr>
          <p:nvPr>
            <p:ph type="subTitle" idx="1" hasCustomPrompt="1"/>
          </p:nvPr>
        </p:nvSpPr>
        <p:spPr>
          <a:xfrm>
            <a:off x="194553" y="4804116"/>
            <a:ext cx="3874527" cy="589729"/>
          </a:xfrm>
          <a:solidFill>
            <a:srgbClr val="306EA5">
              <a:alpha val="73000"/>
            </a:srgbClr>
          </a:solidFill>
          <a:ln>
            <a:noFill/>
          </a:ln>
          <a:effectLst>
            <a:outerShdw blurRad="50800" dist="76200" dir="2700000" algn="tl" rotWithShape="0">
              <a:prstClr val="black">
                <a:alpha val="40000"/>
              </a:prstClr>
            </a:outerShdw>
          </a:effectLst>
        </p:spPr>
        <p:txBody>
          <a:bodyPr anchor="ctr"/>
          <a:lstStyle>
            <a:lvl1pPr marL="0" indent="0" algn="l">
              <a:buNone/>
              <a:defRPr sz="2400" baseline="0">
                <a:solidFill>
                  <a:schemeClr val="bg1"/>
                </a:solidFill>
                <a:latin typeface="DIN Alternate" charset="0"/>
                <a:ea typeface="DIN Alternate" charset="0"/>
                <a:cs typeface="DIN Alternat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YOUR CONTACT</a:t>
            </a:r>
            <a:endParaRPr lang="en-US" dirty="0"/>
          </a:p>
        </p:txBody>
      </p:sp>
    </p:spTree>
    <p:extLst>
      <p:ext uri="{BB962C8B-B14F-4D97-AF65-F5344CB8AC3E}">
        <p14:creationId xmlns:p14="http://schemas.microsoft.com/office/powerpoint/2010/main" val="190097271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a:alphaModFix amt="48000"/>
            <a:extLst>
              <a:ext uri="{28A0092B-C50C-407E-A947-70E740481C1C}">
                <a14:useLocalDpi xmlns:a14="http://schemas.microsoft.com/office/drawing/2010/main" val="0"/>
              </a:ext>
            </a:extLst>
          </a:blip>
          <a:stretch>
            <a:fillRect/>
          </a:stretch>
        </p:blipFill>
        <p:spPr>
          <a:xfrm>
            <a:off x="-515184" y="9331"/>
            <a:ext cx="13222367" cy="6858000"/>
          </a:xfrm>
          <a:prstGeom prst="rect">
            <a:avLst/>
          </a:prstGeom>
        </p:spPr>
      </p:pic>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2" name="Title 1"/>
          <p:cNvSpPr>
            <a:spLocks noGrp="1"/>
          </p:cNvSpPr>
          <p:nvPr>
            <p:ph type="title" hasCustomPrompt="1"/>
          </p:nvPr>
        </p:nvSpPr>
        <p:spPr>
          <a:xfrm>
            <a:off x="1947153" y="1892868"/>
            <a:ext cx="3101925" cy="918926"/>
          </a:xfrm>
        </p:spPr>
        <p:txBody>
          <a:bodyPr>
            <a:normAutofit/>
          </a:bodyPr>
          <a:lstStyle>
            <a:lvl1pPr>
              <a:defRPr sz="3600">
                <a:solidFill>
                  <a:schemeClr val="tx2"/>
                </a:solidFill>
                <a:latin typeface="DIN Alternate" charset="0"/>
                <a:ea typeface="DIN Alternate" charset="0"/>
                <a:cs typeface="DIN Alternate" charset="0"/>
              </a:defRPr>
            </a:lvl1pPr>
          </a:lstStyle>
          <a:p>
            <a:r>
              <a:rPr lang="en-US" dirty="0" smtClean="0"/>
              <a:t>TOPIC</a:t>
            </a:r>
            <a:endParaRPr lang="en-US" dirty="0"/>
          </a:p>
        </p:txBody>
      </p:sp>
      <p:sp>
        <p:nvSpPr>
          <p:cNvPr id="10" name="Title 1"/>
          <p:cNvSpPr txBox="1">
            <a:spLocks/>
          </p:cNvSpPr>
          <p:nvPr userDrawn="1"/>
        </p:nvSpPr>
        <p:spPr>
          <a:xfrm>
            <a:off x="1301885" y="663799"/>
            <a:ext cx="10515599" cy="9189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2"/>
                </a:solidFill>
                <a:latin typeface="DIN Alternate" charset="0"/>
                <a:ea typeface="DIN Alternate" charset="0"/>
                <a:cs typeface="DIN Alternate" charset="0"/>
              </a:defRPr>
            </a:lvl1pPr>
          </a:lstStyle>
          <a:p>
            <a:r>
              <a:rPr lang="en-US" sz="5400" b="1" dirty="0" smtClean="0"/>
              <a:t> THE</a:t>
            </a:r>
            <a:r>
              <a:rPr lang="en-US" sz="5400" b="1" baseline="0" dirty="0" smtClean="0"/>
              <a:t> PLAN</a:t>
            </a:r>
            <a:endParaRPr lang="en-US" sz="4000" b="1" dirty="0"/>
          </a:p>
        </p:txBody>
      </p:sp>
      <p:sp>
        <p:nvSpPr>
          <p:cNvPr id="16" name="Oval 15"/>
          <p:cNvSpPr/>
          <p:nvPr userDrawn="1"/>
        </p:nvSpPr>
        <p:spPr>
          <a:xfrm>
            <a:off x="1651878" y="3152581"/>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userDrawn="1"/>
        </p:nvSpPr>
        <p:spPr>
          <a:xfrm>
            <a:off x="1651877" y="2215901"/>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userDrawn="1"/>
        </p:nvSpPr>
        <p:spPr>
          <a:xfrm>
            <a:off x="1651876" y="4121792"/>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userDrawn="1"/>
        </p:nvSpPr>
        <p:spPr>
          <a:xfrm>
            <a:off x="1006610" y="980387"/>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Elbow Connector 20"/>
          <p:cNvCxnSpPr>
            <a:stCxn id="19" idx="2"/>
            <a:endCxn id="17" idx="2"/>
          </p:cNvCxnSpPr>
          <p:nvPr userDrawn="1"/>
        </p:nvCxnSpPr>
        <p:spPr>
          <a:xfrm rot="10800000" flipH="1" flipV="1">
            <a:off x="1006609" y="1123262"/>
            <a:ext cx="645267" cy="1235514"/>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9" idx="2"/>
            <a:endCxn id="16" idx="2"/>
          </p:cNvCxnSpPr>
          <p:nvPr userDrawn="1"/>
        </p:nvCxnSpPr>
        <p:spPr>
          <a:xfrm rot="10800000" flipH="1" flipV="1">
            <a:off x="1006610" y="1123262"/>
            <a:ext cx="645268" cy="2172194"/>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9" idx="2"/>
            <a:endCxn id="18" idx="2"/>
          </p:cNvCxnSpPr>
          <p:nvPr userDrawn="1"/>
        </p:nvCxnSpPr>
        <p:spPr>
          <a:xfrm rot="10800000" flipH="1" flipV="1">
            <a:off x="1006610" y="1123261"/>
            <a:ext cx="645266" cy="3141405"/>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4"/>
          <p:cNvSpPr>
            <a:spLocks noGrp="1"/>
          </p:cNvSpPr>
          <p:nvPr>
            <p:ph type="body" sz="quarter" idx="13" hasCustomPrompt="1"/>
          </p:nvPr>
        </p:nvSpPr>
        <p:spPr>
          <a:xfrm>
            <a:off x="1947151" y="2882384"/>
            <a:ext cx="3154362" cy="826143"/>
          </a:xfrm>
        </p:spPr>
        <p:txBody>
          <a:bodyPr vert="horz" lIns="91440" tIns="45720" rIns="91440" bIns="45720" rtlCol="0" anchor="ctr">
            <a:normAutofit/>
          </a:bodyPr>
          <a:lstStyle>
            <a:lvl1pPr>
              <a:defRPr lang="en-US" sz="3600" dirty="0">
                <a:solidFill>
                  <a:schemeClr val="tx2"/>
                </a:solidFill>
              </a:defRPr>
            </a:lvl1pPr>
          </a:lstStyle>
          <a:p>
            <a:pPr lvl="0">
              <a:spcBef>
                <a:spcPct val="0"/>
              </a:spcBef>
              <a:buNone/>
            </a:pPr>
            <a:r>
              <a:rPr lang="en-US" dirty="0" smtClean="0"/>
              <a:t>TOPIC</a:t>
            </a:r>
            <a:endParaRPr lang="en-US" dirty="0"/>
          </a:p>
        </p:txBody>
      </p:sp>
      <p:sp>
        <p:nvSpPr>
          <p:cNvPr id="36" name="Text Placeholder 34"/>
          <p:cNvSpPr>
            <a:spLocks noGrp="1"/>
          </p:cNvSpPr>
          <p:nvPr>
            <p:ph type="body" sz="quarter" idx="14" hasCustomPrompt="1"/>
          </p:nvPr>
        </p:nvSpPr>
        <p:spPr>
          <a:xfrm>
            <a:off x="1953306" y="3892979"/>
            <a:ext cx="3154362" cy="826143"/>
          </a:xfrm>
        </p:spPr>
        <p:txBody>
          <a:bodyPr vert="horz" lIns="91440" tIns="45720" rIns="91440" bIns="45720" rtlCol="0" anchor="ctr">
            <a:normAutofit/>
          </a:bodyPr>
          <a:lstStyle>
            <a:lvl1pPr>
              <a:defRPr lang="en-US" sz="3600" dirty="0">
                <a:solidFill>
                  <a:schemeClr val="tx2"/>
                </a:solidFill>
              </a:defRPr>
            </a:lvl1pPr>
          </a:lstStyle>
          <a:p>
            <a:pPr lvl="0">
              <a:spcBef>
                <a:spcPct val="0"/>
              </a:spcBef>
              <a:buNone/>
            </a:pPr>
            <a:r>
              <a:rPr lang="en-US" dirty="0" smtClean="0"/>
              <a:t>TOPIC</a:t>
            </a:r>
            <a:endParaRPr lang="en-US" dirty="0"/>
          </a:p>
        </p:txBody>
      </p:sp>
    </p:spTree>
    <p:extLst>
      <p:ext uri="{BB962C8B-B14F-4D97-AF65-F5344CB8AC3E}">
        <p14:creationId xmlns:p14="http://schemas.microsoft.com/office/powerpoint/2010/main" val="773680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LONE POINT BLUE">
    <p:bg>
      <p:bgPr>
        <a:solidFill>
          <a:srgbClr val="306EA5"/>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20" name="Title 1"/>
          <p:cNvSpPr>
            <a:spLocks noGrp="1"/>
          </p:cNvSpPr>
          <p:nvPr>
            <p:ph type="title" hasCustomPrompt="1"/>
          </p:nvPr>
        </p:nvSpPr>
        <p:spPr>
          <a:xfrm>
            <a:off x="838200" y="3912997"/>
            <a:ext cx="10515600" cy="1325563"/>
          </a:xfrm>
        </p:spPr>
        <p:txBody>
          <a:bodyPr>
            <a:normAutofit/>
          </a:bodyPr>
          <a:lstStyle>
            <a:lvl1pPr algn="ctr">
              <a:defRPr sz="4800" baseline="0">
                <a:solidFill>
                  <a:schemeClr val="bg1"/>
                </a:solidFill>
                <a:latin typeface="DIN Alternate" charset="0"/>
                <a:ea typeface="DIN Alternate" charset="0"/>
                <a:cs typeface="DIN Alternate" charset="0"/>
              </a:defRPr>
            </a:lvl1pPr>
          </a:lstStyle>
          <a:p>
            <a:r>
              <a:rPr lang="en-US" dirty="0" smtClean="0"/>
              <a:t>STANDALONE POINTS GO HERE</a:t>
            </a:r>
            <a:endParaRPr lang="en-US" dirty="0"/>
          </a:p>
        </p:txBody>
      </p:sp>
    </p:spTree>
    <p:extLst>
      <p:ext uri="{BB962C8B-B14F-4D97-AF65-F5344CB8AC3E}">
        <p14:creationId xmlns:p14="http://schemas.microsoft.com/office/powerpoint/2010/main" val="4845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LONE POINT WHIT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20" name="Title 1"/>
          <p:cNvSpPr>
            <a:spLocks noGrp="1"/>
          </p:cNvSpPr>
          <p:nvPr>
            <p:ph type="title" hasCustomPrompt="1"/>
          </p:nvPr>
        </p:nvSpPr>
        <p:spPr>
          <a:xfrm>
            <a:off x="838200" y="3912997"/>
            <a:ext cx="10515600" cy="1325563"/>
          </a:xfrm>
        </p:spPr>
        <p:txBody>
          <a:bodyPr>
            <a:normAutofit/>
          </a:bodyPr>
          <a:lstStyle>
            <a:lvl1pPr algn="ctr">
              <a:defRPr sz="4800" baseline="0">
                <a:solidFill>
                  <a:srgbClr val="306EA5"/>
                </a:solidFill>
                <a:latin typeface="DIN Alternate" charset="0"/>
                <a:ea typeface="DIN Alternate" charset="0"/>
                <a:cs typeface="DIN Alternate" charset="0"/>
              </a:defRPr>
            </a:lvl1pPr>
          </a:lstStyle>
          <a:p>
            <a:r>
              <a:rPr lang="en-US" dirty="0" smtClean="0"/>
              <a:t>STANDALONE POINTS GO HERE</a:t>
            </a:r>
            <a:endParaRPr lang="en-US" dirty="0"/>
          </a:p>
        </p:txBody>
      </p:sp>
    </p:spTree>
    <p:extLst>
      <p:ext uri="{BB962C8B-B14F-4D97-AF65-F5344CB8AC3E}">
        <p14:creationId xmlns:p14="http://schemas.microsoft.com/office/powerpoint/2010/main" val="1324992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06EA5"/>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26290" y="423701"/>
            <a:ext cx="10515600" cy="1325563"/>
          </a:xfrm>
        </p:spPr>
        <p:txBody>
          <a:bodyPr>
            <a:normAutofit/>
          </a:bodyPr>
          <a:lstStyle>
            <a:lvl1pPr>
              <a:defRPr sz="5400" baseline="0">
                <a:solidFill>
                  <a:schemeClr val="bg1"/>
                </a:solidFill>
              </a:defRPr>
            </a:lvl1pPr>
          </a:lstStyle>
          <a:p>
            <a:r>
              <a:rPr lang="en-US" dirty="0" smtClean="0"/>
              <a:t>Use Bullets Sparingly</a:t>
            </a:r>
            <a:endParaRPr lang="en-US" dirty="0"/>
          </a:p>
        </p:txBody>
      </p:sp>
      <p:sp>
        <p:nvSpPr>
          <p:cNvPr id="3" name="Content Placeholder 2"/>
          <p:cNvSpPr>
            <a:spLocks noGrp="1"/>
          </p:cNvSpPr>
          <p:nvPr>
            <p:ph idx="1" hasCustomPrompt="1"/>
          </p:nvPr>
        </p:nvSpPr>
        <p:spPr>
          <a:xfrm>
            <a:off x="650773" y="1825625"/>
            <a:ext cx="10515600" cy="4351338"/>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
        <p:nvSpPr>
          <p:cNvPr id="4" name="Date Placeholder 3"/>
          <p:cNvSpPr>
            <a:spLocks noGrp="1"/>
          </p:cNvSpPr>
          <p:nvPr>
            <p:ph type="dt" sz="half" idx="10"/>
          </p:nvPr>
        </p:nvSpPr>
        <p:spPr/>
        <p:txBody>
          <a:bodyPr/>
          <a:lstStyle/>
          <a:p>
            <a:fld id="{7CA8F2E2-1E60-6344-958D-70C437E89490}" type="datetime1">
              <a:rPr lang="en-US" smtClean="0"/>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1906279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5400" baseline="0">
                <a:solidFill>
                  <a:srgbClr val="306EA5"/>
                </a:solidFill>
              </a:defRPr>
            </a:lvl1pPr>
          </a:lstStyle>
          <a:p>
            <a:r>
              <a:rPr lang="en-US" dirty="0" smtClean="0"/>
              <a:t>Also inverses are available</a:t>
            </a:r>
            <a:endParaRPr lang="en-US" dirty="0"/>
          </a:p>
        </p:txBody>
      </p:sp>
      <p:sp>
        <p:nvSpPr>
          <p:cNvPr id="3" name="Content Placeholder 2"/>
          <p:cNvSpPr>
            <a:spLocks noGrp="1"/>
          </p:cNvSpPr>
          <p:nvPr>
            <p:ph idx="1" hasCustomPrompt="1"/>
          </p:nvPr>
        </p:nvSpPr>
        <p:spPr/>
        <p:txBody>
          <a:bodyPr>
            <a:normAutofit/>
          </a:bodyPr>
          <a:lstStyle>
            <a:lvl1pPr>
              <a:defRPr sz="3600" baseline="0">
                <a:solidFill>
                  <a:srgbClr val="306EA5"/>
                </a:solidFill>
              </a:defRPr>
            </a:lvl1pPr>
            <a:lvl2pPr>
              <a:defRPr sz="3200">
                <a:solidFill>
                  <a:srgbClr val="306EA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
        <p:nvSpPr>
          <p:cNvPr id="4" name="Date Placeholder 3"/>
          <p:cNvSpPr>
            <a:spLocks noGrp="1"/>
          </p:cNvSpPr>
          <p:nvPr>
            <p:ph type="dt" sz="half" idx="10"/>
          </p:nvPr>
        </p:nvSpPr>
        <p:spPr/>
        <p:txBody>
          <a:bodyPr/>
          <a:lstStyle/>
          <a:p>
            <a:fld id="{7CA8F2E2-1E60-6344-958D-70C437E89490}" type="datetime1">
              <a:rPr lang="en-US" smtClean="0"/>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1277770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rgbClr val="306EA5"/>
        </a:solidFill>
        <a:effectLst/>
      </p:bgPr>
    </p:bg>
    <p:spTree>
      <p:nvGrpSpPr>
        <p:cNvPr id="1" name=""/>
        <p:cNvGrpSpPr/>
        <p:nvPr/>
      </p:nvGrpSpPr>
      <p:grpSpPr>
        <a:xfrm>
          <a:off x="0" y="0"/>
          <a:ext cx="0" cy="0"/>
          <a:chOff x="0" y="0"/>
          <a:chExt cx="0" cy="0"/>
        </a:xfrm>
      </p:grpSpPr>
      <p:sp>
        <p:nvSpPr>
          <p:cNvPr id="2" name="Rectangle 1"/>
          <p:cNvSpPr/>
          <p:nvPr userDrawn="1"/>
        </p:nvSpPr>
        <p:spPr>
          <a:xfrm>
            <a:off x="-269229" y="1714500"/>
            <a:ext cx="12847320" cy="4538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702823" y="378029"/>
            <a:ext cx="10515600" cy="959704"/>
          </a:xfrm>
        </p:spPr>
        <p:txBody>
          <a:bodyPr/>
          <a:lstStyle>
            <a:lvl1pPr>
              <a:defRPr baseline="0">
                <a:solidFill>
                  <a:schemeClr val="bg1"/>
                </a:solidFill>
              </a:defRPr>
            </a:lvl1pPr>
          </a:lstStyle>
          <a:p>
            <a:r>
              <a:rPr lang="en-US" dirty="0" smtClean="0"/>
              <a:t>Nice snappy finding goes up here</a:t>
            </a:r>
            <a:endParaRPr lang="en-US" dirty="0"/>
          </a:p>
        </p:txBody>
      </p:sp>
      <p:sp>
        <p:nvSpPr>
          <p:cNvPr id="14" name="Content Placeholder 2"/>
          <p:cNvSpPr>
            <a:spLocks noGrp="1"/>
          </p:cNvSpPr>
          <p:nvPr>
            <p:ph idx="1" hasCustomPrompt="1"/>
          </p:nvPr>
        </p:nvSpPr>
        <p:spPr>
          <a:xfrm>
            <a:off x="838200" y="2291553"/>
            <a:ext cx="10515600" cy="4351338"/>
          </a:xfrm>
        </p:spPr>
        <p:txBody>
          <a:bodyPr>
            <a:normAutofit/>
          </a:bodyPr>
          <a:lstStyle>
            <a:lvl1pPr>
              <a:defRPr sz="3600" baseline="0">
                <a:solidFill>
                  <a:srgbClr val="306EA5"/>
                </a:solidFill>
              </a:defRPr>
            </a:lvl1pPr>
            <a:lvl2pPr>
              <a:defRPr sz="3200">
                <a:solidFill>
                  <a:srgbClr val="306EA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FIGURE GOES HERE</a:t>
            </a:r>
          </a:p>
        </p:txBody>
      </p:sp>
    </p:spTree>
    <p:extLst>
      <p:ext uri="{BB962C8B-B14F-4D97-AF65-F5344CB8AC3E}">
        <p14:creationId xmlns:p14="http://schemas.microsoft.com/office/powerpoint/2010/main" val="793539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269229" y="1714500"/>
            <a:ext cx="12847320" cy="4538824"/>
          </a:xfrm>
          <a:prstGeom prst="rect">
            <a:avLst/>
          </a:prstGeom>
          <a:solidFill>
            <a:srgbClr val="306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702823" y="378029"/>
            <a:ext cx="10515600" cy="959704"/>
          </a:xfrm>
        </p:spPr>
        <p:txBody>
          <a:bodyPr/>
          <a:lstStyle>
            <a:lvl1pPr>
              <a:defRPr baseline="0">
                <a:solidFill>
                  <a:srgbClr val="306EA5"/>
                </a:solidFill>
              </a:defRPr>
            </a:lvl1pPr>
          </a:lstStyle>
          <a:p>
            <a:r>
              <a:rPr lang="en-US" dirty="0" smtClean="0"/>
              <a:t>Nice </a:t>
            </a:r>
            <a:r>
              <a:rPr lang="en-US" smtClean="0"/>
              <a:t>snappy finding goes up here</a:t>
            </a:r>
            <a:endParaRPr lang="en-US" dirty="0"/>
          </a:p>
        </p:txBody>
      </p:sp>
      <p:sp>
        <p:nvSpPr>
          <p:cNvPr id="11" name="Content Placeholder 2"/>
          <p:cNvSpPr>
            <a:spLocks noGrp="1"/>
          </p:cNvSpPr>
          <p:nvPr>
            <p:ph idx="1" hasCustomPrompt="1"/>
          </p:nvPr>
        </p:nvSpPr>
        <p:spPr>
          <a:xfrm>
            <a:off x="650773" y="1825625"/>
            <a:ext cx="10515600" cy="4351338"/>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Tree>
    <p:extLst>
      <p:ext uri="{BB962C8B-B14F-4D97-AF65-F5344CB8AC3E}">
        <p14:creationId xmlns:p14="http://schemas.microsoft.com/office/powerpoint/2010/main" val="996164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9/12/16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626290" y="423702"/>
            <a:ext cx="10515600" cy="959704"/>
          </a:xfrm>
        </p:spPr>
        <p:txBody>
          <a:bodyPr/>
          <a:lstStyle>
            <a:lvl1pPr>
              <a:defRPr baseline="0">
                <a:solidFill>
                  <a:srgbClr val="306EA5"/>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20568094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DIN Alternate" charset="0"/>
                <a:ea typeface="DIN Alternate" charset="0"/>
                <a:cs typeface="DIN Alternate" charset="0"/>
              </a:defRPr>
            </a:lvl1pPr>
          </a:lstStyle>
          <a:p>
            <a:fld id="{828891B2-BDC5-5F4F-AE73-AB7AB14C13CB}" type="datetime1">
              <a:rPr lang="en-US" smtClean="0"/>
              <a:pPr/>
              <a:t>9/12/16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DIN Alternate" charset="0"/>
                <a:ea typeface="DIN Alternate" charset="0"/>
                <a:cs typeface="DIN Alternate" charset="0"/>
              </a:defRPr>
            </a:lvl1pPr>
          </a:lstStyle>
          <a:p>
            <a:endParaRPr lang="en-US" dirty="0"/>
          </a:p>
        </p:txBody>
      </p:sp>
      <p:sp>
        <p:nvSpPr>
          <p:cNvPr id="6" name="Slide Number Placeholder 5"/>
          <p:cNvSpPr>
            <a:spLocks noGrp="1"/>
          </p:cNvSpPr>
          <p:nvPr>
            <p:ph type="sldNum" sz="quarter" idx="4"/>
          </p:nvPr>
        </p:nvSpPr>
        <p:spPr>
          <a:xfrm>
            <a:off x="8939784"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DIN Alternate" charset="0"/>
                <a:ea typeface="DIN Alternate" charset="0"/>
                <a:cs typeface="DIN Alternate" charset="0"/>
              </a:defRPr>
            </a:lvl1pPr>
          </a:lstStyle>
          <a:p>
            <a:fld id="{150819AE-02FA-3749-BFC2-030922A62D98}" type="slidenum">
              <a:rPr lang="en-US" smtClean="0"/>
              <a:pPr/>
              <a:t>‹#›</a:t>
            </a:fld>
            <a:endParaRPr lang="en-US" dirty="0"/>
          </a:p>
        </p:txBody>
      </p:sp>
    </p:spTree>
    <p:extLst>
      <p:ext uri="{BB962C8B-B14F-4D97-AF65-F5344CB8AC3E}">
        <p14:creationId xmlns:p14="http://schemas.microsoft.com/office/powerpoint/2010/main" val="13131514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75" r:id="rId5"/>
    <p:sldLayoutId id="2147483690" r:id="rId6"/>
    <p:sldLayoutId id="2147483695" r:id="rId7"/>
    <p:sldLayoutId id="2147483697" r:id="rId8"/>
    <p:sldLayoutId id="2147483696" r:id="rId9"/>
    <p:sldLayoutId id="2147483693" r:id="rId10"/>
    <p:sldLayoutId id="2147483694" r:id="rId11"/>
    <p:sldLayoutId id="2147483691" r:id="rId12"/>
    <p:sldLayoutId id="2147483692" r:id="rId13"/>
    <p:sldLayoutId id="2147483698" r:id="rId14"/>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DIN Alternate" charset="0"/>
          <a:ea typeface="DIN Alternate" charset="0"/>
          <a:cs typeface="DIN Alternate"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DIN Alternate" charset="0"/>
          <a:ea typeface="DIN Alternate" charset="0"/>
          <a:cs typeface="DIN Alternate"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DIN Alternate" charset="0"/>
          <a:ea typeface="DIN Alternate" charset="0"/>
          <a:cs typeface="DIN Alternate"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DIN Alternate" charset="0"/>
          <a:ea typeface="DIN Alternate" charset="0"/>
          <a:cs typeface="DIN Alternate"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IN Alternate" charset="0"/>
          <a:ea typeface="DIN Alternate" charset="0"/>
          <a:cs typeface="DIN Alternate"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IN Alternate" charset="0"/>
          <a:ea typeface="DIN Alternate" charset="0"/>
          <a:cs typeface="DIN Alternat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tyronegrandison.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g"/><Relationship Id="rId5" Type="http://schemas.openxmlformats.org/officeDocument/2006/relationships/image" Target="../media/image15.jp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23.xml"/><Relationship Id="rId5" Type="http://schemas.openxmlformats.org/officeDocument/2006/relationships/image" Target="../media/image23.png"/><Relationship Id="rId1" Type="http://schemas.microsoft.com/office/2007/relationships/media" Target="../media/media1.mp4"/><Relationship Id="rId2" Type="http://schemas.openxmlformats.org/officeDocument/2006/relationships/video" Target="../media/media1.mp4"/></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gif"/></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image" Target="../media/image30.png"/><Relationship Id="rId1" Type="http://schemas.microsoft.com/office/2007/relationships/media" Target="../media/media2.mp4"/><Relationship Id="rId2" Type="http://schemas.openxmlformats.org/officeDocument/2006/relationships/video" Target="../media/media2.mp4"/></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28.xml"/><Relationship Id="rId5" Type="http://schemas.openxmlformats.org/officeDocument/2006/relationships/image" Target="../media/image31.png"/><Relationship Id="rId1" Type="http://schemas.microsoft.com/office/2007/relationships/media" Target="../media/media3.mp4"/><Relationship Id="rId2" Type="http://schemas.openxmlformats.org/officeDocument/2006/relationships/video" Target="../media/media3.mp4"/></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4553" y="2491740"/>
            <a:ext cx="6478622" cy="1418779"/>
          </a:xfrm>
        </p:spPr>
        <p:txBody>
          <a:bodyPr/>
          <a:lstStyle/>
          <a:p>
            <a:r>
              <a:rPr lang="en-US" dirty="0" smtClean="0"/>
              <a:t>Building APIs in Government for Social Good</a:t>
            </a:r>
            <a:endParaRPr lang="en-US" dirty="0"/>
          </a:p>
        </p:txBody>
      </p:sp>
      <p:sp>
        <p:nvSpPr>
          <p:cNvPr id="5" name="Subtitle 4"/>
          <p:cNvSpPr>
            <a:spLocks noGrp="1"/>
          </p:cNvSpPr>
          <p:nvPr>
            <p:ph type="subTitle" idx="1"/>
          </p:nvPr>
        </p:nvSpPr>
        <p:spPr>
          <a:xfrm>
            <a:off x="194553" y="4249425"/>
            <a:ext cx="4782181" cy="1072084"/>
          </a:xfrm>
        </p:spPr>
        <p:txBody>
          <a:bodyPr/>
          <a:lstStyle/>
          <a:p>
            <a:r>
              <a:rPr lang="en-US" dirty="0" smtClean="0"/>
              <a:t>Tyrone Grandison </a:t>
            </a:r>
            <a:r>
              <a:rPr lang="en-US" dirty="0" smtClean="0"/>
              <a:t>PhD</a:t>
            </a:r>
          </a:p>
          <a:p>
            <a:r>
              <a:rPr lang="en-US" dirty="0" err="1" smtClean="0">
                <a:solidFill>
                  <a:schemeClr val="accent4"/>
                </a:solidFill>
              </a:rPr>
              <a:t>www.tyronegrandison.org</a:t>
            </a:r>
            <a:r>
              <a:rPr lang="en-US" dirty="0" smtClean="0"/>
              <a:t>    </a:t>
            </a:r>
            <a:r>
              <a:rPr lang="en-US" dirty="0" smtClean="0">
                <a:solidFill>
                  <a:schemeClr val="accent4"/>
                </a:solidFill>
              </a:rPr>
              <a:t>@</a:t>
            </a:r>
            <a:r>
              <a:rPr lang="en-US" dirty="0" err="1" smtClean="0">
                <a:solidFill>
                  <a:schemeClr val="accent4"/>
                </a:solidFill>
              </a:rPr>
              <a:t>tyrgr</a:t>
            </a:r>
            <a:endParaRPr lang="en-US" dirty="0" smtClean="0">
              <a:solidFill>
                <a:schemeClr val="accent4"/>
              </a:solidFill>
              <a:hlinkClick r:id="rId3"/>
            </a:endParaRPr>
          </a:p>
        </p:txBody>
      </p:sp>
    </p:spTree>
    <p:extLst>
      <p:ext uri="{BB962C8B-B14F-4D97-AF65-F5344CB8AC3E}">
        <p14:creationId xmlns:p14="http://schemas.microsoft.com/office/powerpoint/2010/main" val="5004192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10</a:t>
            </a:fld>
            <a:endParaRPr lang="en-US" dirty="0"/>
          </a:p>
        </p:txBody>
      </p:sp>
      <p:sp>
        <p:nvSpPr>
          <p:cNvPr id="3" name="Title 2"/>
          <p:cNvSpPr>
            <a:spLocks noGrp="1"/>
          </p:cNvSpPr>
          <p:nvPr>
            <p:ph type="title"/>
          </p:nvPr>
        </p:nvSpPr>
        <p:spPr>
          <a:xfrm>
            <a:off x="8139684" y="2656167"/>
            <a:ext cx="3893820" cy="1325563"/>
          </a:xfrm>
        </p:spPr>
        <p:txBody>
          <a:bodyPr>
            <a:normAutofit fontScale="90000"/>
          </a:bodyPr>
          <a:lstStyle/>
          <a:p>
            <a:r>
              <a:rPr lang="en-US" smtClean="0"/>
              <a:t>Executive Order</a:t>
            </a:r>
            <a:br>
              <a:rPr lang="en-US" smtClean="0"/>
            </a:br>
            <a:r>
              <a:rPr lang="en-US" smtClean="0"/>
              <a:t>M-13-13</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340" y="235829"/>
            <a:ext cx="6806184" cy="5891921"/>
          </a:xfrm>
          <a:prstGeom prst="rect">
            <a:avLst/>
          </a:prstGeom>
          <a:ln>
            <a:gradFill>
              <a:gsLst>
                <a:gs pos="0">
                  <a:schemeClr val="accent1">
                    <a:lumMod val="5000"/>
                    <a:lumOff val="95000"/>
                    <a:alpha val="77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1283785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11</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220" y="320040"/>
            <a:ext cx="8481060" cy="5620991"/>
          </a:xfrm>
          <a:prstGeom prst="rect">
            <a:avLst/>
          </a:prstGeom>
        </p:spPr>
      </p:pic>
    </p:spTree>
    <p:extLst>
      <p:ext uri="{BB962C8B-B14F-4D97-AF65-F5344CB8AC3E}">
        <p14:creationId xmlns:p14="http://schemas.microsoft.com/office/powerpoint/2010/main" val="4132472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12</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584" y="160020"/>
            <a:ext cx="10762996" cy="6084469"/>
          </a:xfrm>
          <a:prstGeom prst="rect">
            <a:avLst/>
          </a:prstGeom>
          <a:ln w="19050">
            <a:solidFill>
              <a:srgbClr val="306EA5">
                <a:alpha val="66000"/>
              </a:srgbClr>
            </a:solidFill>
          </a:ln>
        </p:spPr>
      </p:pic>
    </p:spTree>
    <p:extLst>
      <p:ext uri="{BB962C8B-B14F-4D97-AF65-F5344CB8AC3E}">
        <p14:creationId xmlns:p14="http://schemas.microsoft.com/office/powerpoint/2010/main" val="7316968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6899" y="1022351"/>
            <a:ext cx="8406383" cy="4503420"/>
          </a:xfrm>
          <a:prstGeom prst="rect">
            <a:avLst/>
          </a:prstGeom>
        </p:spPr>
      </p:pic>
      <p:sp>
        <p:nvSpPr>
          <p:cNvPr id="2" name="Slide Number Placeholder 1"/>
          <p:cNvSpPr>
            <a:spLocks noGrp="1"/>
          </p:cNvSpPr>
          <p:nvPr>
            <p:ph type="sldNum" sz="quarter" idx="12"/>
          </p:nvPr>
        </p:nvSpPr>
        <p:spPr/>
        <p:txBody>
          <a:bodyPr/>
          <a:lstStyle/>
          <a:p>
            <a:fld id="{150819AE-02FA-3749-BFC2-030922A62D98}" type="slidenum">
              <a:rPr lang="en-US" smtClean="0"/>
              <a:t>13</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8158" y="415049"/>
            <a:ext cx="3215641" cy="192333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2659" y="3654426"/>
            <a:ext cx="2326640" cy="232664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529" y="1548766"/>
            <a:ext cx="3274694" cy="3274694"/>
          </a:xfrm>
          <a:prstGeom prst="rect">
            <a:avLst/>
          </a:prstGeom>
        </p:spPr>
      </p:pic>
    </p:spTree>
    <p:extLst>
      <p:ext uri="{BB962C8B-B14F-4D97-AF65-F5344CB8AC3E}">
        <p14:creationId xmlns:p14="http://schemas.microsoft.com/office/powerpoint/2010/main" val="15303031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14</a:t>
            </a:fld>
            <a:endParaRPr lang="en-US" dirty="0"/>
          </a:p>
        </p:txBody>
      </p:sp>
      <p:sp>
        <p:nvSpPr>
          <p:cNvPr id="3" name="Title 2"/>
          <p:cNvSpPr>
            <a:spLocks noGrp="1"/>
          </p:cNvSpPr>
          <p:nvPr>
            <p:ph type="title"/>
          </p:nvPr>
        </p:nvSpPr>
        <p:spPr/>
        <p:txBody>
          <a:bodyPr/>
          <a:lstStyle/>
          <a:p>
            <a:r>
              <a:rPr lang="en-US" dirty="0" smtClean="0"/>
              <a:t>The Reality</a:t>
            </a:r>
            <a:endParaRPr lang="en-US" dirty="0"/>
          </a:p>
        </p:txBody>
      </p:sp>
      <p:sp>
        <p:nvSpPr>
          <p:cNvPr id="4" name="Text Placeholder 3"/>
          <p:cNvSpPr>
            <a:spLocks noGrp="1"/>
          </p:cNvSpPr>
          <p:nvPr>
            <p:ph type="body" sz="quarter" idx="13"/>
          </p:nvPr>
        </p:nvSpPr>
        <p:spPr>
          <a:xfrm>
            <a:off x="1947150" y="2882384"/>
            <a:ext cx="8819910" cy="82614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APIs: Sweat and Toil, CitySDK, MIDAAS</a:t>
            </a:r>
            <a:endParaRPr lang="en-US" dirty="0"/>
          </a:p>
        </p:txBody>
      </p:sp>
      <p:sp>
        <p:nvSpPr>
          <p:cNvPr id="5" name="Text Placeholder 4"/>
          <p:cNvSpPr>
            <a:spLocks noGrp="1"/>
          </p:cNvSpPr>
          <p:nvPr>
            <p:ph type="body" sz="quarter" idx="14"/>
          </p:nvPr>
        </p:nvSpPr>
        <p:spPr>
          <a:xfrm>
            <a:off x="1999026" y="3847259"/>
            <a:ext cx="7487874" cy="82614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Lessons</a:t>
            </a:r>
            <a:endParaRPr lang="en-US" dirty="0"/>
          </a:p>
        </p:txBody>
      </p:sp>
    </p:spTree>
    <p:extLst>
      <p:ext uri="{BB962C8B-B14F-4D97-AF65-F5344CB8AC3E}">
        <p14:creationId xmlns:p14="http://schemas.microsoft.com/office/powerpoint/2010/main" val="53036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afterEffect">
                                  <p:stCondLst>
                                    <p:cond delay="2000"/>
                                  </p:stCondLst>
                                  <p:childTnLst>
                                    <p:animClr clrSpc="rgb" dir="cw">
                                      <p:cBhvr override="childStyle">
                                        <p:cTn id="6" dur="500" fill="hold"/>
                                        <p:tgtEl>
                                          <p:spTgt spid="4">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15</a:t>
            </a:fld>
            <a:endParaRPr lang="en-US" dirty="0"/>
          </a:p>
        </p:txBody>
      </p:sp>
      <p:sp>
        <p:nvSpPr>
          <p:cNvPr id="3" name="Title 2"/>
          <p:cNvSpPr>
            <a:spLocks noGrp="1"/>
          </p:cNvSpPr>
          <p:nvPr>
            <p:ph type="title"/>
          </p:nvPr>
        </p:nvSpPr>
        <p:spPr>
          <a:xfrm>
            <a:off x="0" y="1798820"/>
            <a:ext cx="12192000" cy="3717559"/>
          </a:xfrm>
        </p:spPr>
        <p:txBody>
          <a:bodyPr>
            <a:normAutofit fontScale="90000"/>
          </a:bodyPr>
          <a:lstStyle/>
          <a:p>
            <a:r>
              <a:rPr lang="en-US" sz="6000" dirty="0" smtClean="0">
                <a:solidFill>
                  <a:schemeClr val="accent4"/>
                </a:solidFill>
              </a:rPr>
              <a:t>Sweat and Toil</a:t>
            </a:r>
            <a:r>
              <a:rPr lang="en-US" dirty="0" smtClean="0"/>
              <a:t/>
            </a:r>
            <a:br>
              <a:rPr lang="en-US" dirty="0" smtClean="0"/>
            </a:br>
            <a:r>
              <a:rPr lang="en-US" dirty="0" smtClean="0"/>
              <a:t/>
            </a:r>
            <a:br>
              <a:rPr lang="en-US" dirty="0" smtClean="0"/>
            </a:br>
            <a:r>
              <a:rPr lang="en-US" sz="4400" dirty="0" smtClean="0"/>
              <a:t>http://</a:t>
            </a:r>
            <a:r>
              <a:rPr lang="en-US" sz="4400" dirty="0" err="1" smtClean="0"/>
              <a:t>developer.dol.gov</a:t>
            </a:r>
            <a:r>
              <a:rPr lang="en-US" sz="4400" dirty="0" smtClean="0"/>
              <a:t>/others/</a:t>
            </a:r>
            <a:r>
              <a:rPr lang="en-US" sz="4400" b="1" dirty="0" smtClean="0"/>
              <a:t>sweat-and-toil</a:t>
            </a:r>
            <a:br>
              <a:rPr lang="en-US" sz="4400" b="1" dirty="0" smtClean="0"/>
            </a:br>
            <a:r>
              <a:rPr lang="en-US" sz="4400" b="1" dirty="0"/>
              <a:t/>
            </a:r>
            <a:br>
              <a:rPr lang="en-US" sz="4400" b="1" dirty="0"/>
            </a:br>
            <a:r>
              <a:rPr lang="en-US" sz="3600" b="1" dirty="0"/>
              <a:t>https://</a:t>
            </a:r>
            <a:r>
              <a:rPr lang="en-US" sz="3600" b="1" dirty="0" err="1" smtClean="0"/>
              <a:t>github.com</a:t>
            </a:r>
            <a:r>
              <a:rPr lang="en-US" sz="3600" b="1" dirty="0" smtClean="0"/>
              <a:t>/</a:t>
            </a:r>
            <a:r>
              <a:rPr lang="en-US" sz="3600" b="1" dirty="0" err="1" smtClean="0"/>
              <a:t>USDepartmentofLabor</a:t>
            </a:r>
            <a:r>
              <a:rPr lang="en-US" sz="3600" b="1" dirty="0"/>
              <a:t>/Child-Labor</a:t>
            </a:r>
            <a:br>
              <a:rPr lang="en-US" sz="3600" b="1" dirty="0"/>
            </a:br>
            <a:r>
              <a:rPr lang="en-US" sz="3600" b="1" dirty="0"/>
              <a:t>https://</a:t>
            </a:r>
            <a:r>
              <a:rPr lang="en-US" sz="3600" b="1" dirty="0" err="1" smtClean="0"/>
              <a:t>github.com</a:t>
            </a:r>
            <a:r>
              <a:rPr lang="en-US" sz="3600" b="1" dirty="0" smtClean="0"/>
              <a:t>/</a:t>
            </a:r>
            <a:r>
              <a:rPr lang="en-US" sz="3600" b="1" dirty="0" err="1" smtClean="0"/>
              <a:t>USDepartmentofLabor</a:t>
            </a:r>
            <a:r>
              <a:rPr lang="en-US" sz="3600" b="1" dirty="0" smtClean="0"/>
              <a:t>/Child-Labor-Android</a:t>
            </a:r>
            <a:endParaRPr lang="en-US" sz="4400" dirty="0"/>
          </a:p>
        </p:txBody>
      </p:sp>
      <p:sp>
        <p:nvSpPr>
          <p:cNvPr id="4" name="TextBox 3"/>
          <p:cNvSpPr txBox="1"/>
          <p:nvPr/>
        </p:nvSpPr>
        <p:spPr>
          <a:xfrm>
            <a:off x="7978140" y="45720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29656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800" y="490219"/>
            <a:ext cx="5656580" cy="5626887"/>
          </a:xfrm>
          <a:prstGeom prst="rect">
            <a:avLst/>
          </a:prstGeom>
          <a:effectLst>
            <a:softEdge rad="241300"/>
          </a:effectLst>
        </p:spPr>
      </p:pic>
    </p:spTree>
    <p:extLst>
      <p:ext uri="{BB962C8B-B14F-4D97-AF65-F5344CB8AC3E}">
        <p14:creationId xmlns:p14="http://schemas.microsoft.com/office/powerpoint/2010/main" val="8016006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17</a:t>
            </a:fld>
            <a:endParaRPr lang="en-US" dirty="0"/>
          </a:p>
        </p:txBody>
      </p:sp>
      <p:sp>
        <p:nvSpPr>
          <p:cNvPr id="3" name="Title 2"/>
          <p:cNvSpPr>
            <a:spLocks noGrp="1"/>
          </p:cNvSpPr>
          <p:nvPr>
            <p:ph type="title"/>
          </p:nvPr>
        </p:nvSpPr>
        <p:spPr/>
        <p:txBody>
          <a:bodyPr/>
          <a:lstStyle/>
          <a:p>
            <a:pPr algn="ctr"/>
            <a:r>
              <a:rPr lang="en-US" dirty="0" smtClean="0"/>
              <a:t>Building the </a:t>
            </a:r>
            <a:r>
              <a:rPr lang="en-US" dirty="0" smtClean="0"/>
              <a:t>API – Step 1</a:t>
            </a:r>
            <a:endParaRPr lang="en-US" dirty="0"/>
          </a:p>
        </p:txBody>
      </p:sp>
      <p:sp>
        <p:nvSpPr>
          <p:cNvPr id="4" name="Content Placeholder 3"/>
          <p:cNvSpPr>
            <a:spLocks noGrp="1"/>
          </p:cNvSpPr>
          <p:nvPr>
            <p:ph idx="1"/>
          </p:nvPr>
        </p:nvSpPr>
        <p:spPr>
          <a:xfrm>
            <a:off x="939043" y="5289277"/>
            <a:ext cx="10279380" cy="676806"/>
          </a:xfrm>
        </p:spPr>
        <p:txBody>
          <a:bodyPr>
            <a:normAutofit/>
          </a:bodyPr>
          <a:lstStyle/>
          <a:p>
            <a:pPr marL="0" indent="0" algn="ctr">
              <a:buNone/>
            </a:pPr>
            <a:r>
              <a:rPr lang="en-US" sz="4000" dirty="0" smtClean="0"/>
              <a:t>Coalition </a:t>
            </a:r>
            <a:r>
              <a:rPr lang="en-US" sz="4000" smtClean="0"/>
              <a:t>and </a:t>
            </a:r>
            <a:r>
              <a:rPr lang="en-US" sz="4000" smtClean="0"/>
              <a:t>Urgency</a:t>
            </a:r>
            <a:endParaRPr lang="en-US" sz="40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8663" y="2509429"/>
            <a:ext cx="1813833" cy="228495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5525" y="2509429"/>
            <a:ext cx="1828518" cy="228495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8109" y="2509428"/>
            <a:ext cx="1827968" cy="2284960"/>
          </a:xfrm>
          <a:prstGeom prst="rect">
            <a:avLst/>
          </a:prstGeom>
        </p:spPr>
      </p:pic>
    </p:spTree>
    <p:extLst>
      <p:ext uri="{BB962C8B-B14F-4D97-AF65-F5344CB8AC3E}">
        <p14:creationId xmlns:p14="http://schemas.microsoft.com/office/powerpoint/2010/main" val="2047246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18</a:t>
            </a:fld>
            <a:endParaRPr lang="en-US" dirty="0"/>
          </a:p>
        </p:txBody>
      </p:sp>
      <p:sp>
        <p:nvSpPr>
          <p:cNvPr id="3" name="Title 2"/>
          <p:cNvSpPr>
            <a:spLocks noGrp="1"/>
          </p:cNvSpPr>
          <p:nvPr>
            <p:ph type="title"/>
          </p:nvPr>
        </p:nvSpPr>
        <p:spPr/>
        <p:txBody>
          <a:bodyPr/>
          <a:lstStyle/>
          <a:p>
            <a:pPr algn="ctr"/>
            <a:r>
              <a:rPr lang="en-US" dirty="0" smtClean="0"/>
              <a:t>Building the </a:t>
            </a:r>
            <a:r>
              <a:rPr lang="en-US" dirty="0" smtClean="0"/>
              <a:t>API – Step 2</a:t>
            </a:r>
            <a:endParaRPr lang="en-US" dirty="0"/>
          </a:p>
        </p:txBody>
      </p:sp>
      <p:sp>
        <p:nvSpPr>
          <p:cNvPr id="4" name="Content Placeholder 3"/>
          <p:cNvSpPr>
            <a:spLocks noGrp="1"/>
          </p:cNvSpPr>
          <p:nvPr>
            <p:ph idx="1"/>
          </p:nvPr>
        </p:nvSpPr>
        <p:spPr>
          <a:xfrm>
            <a:off x="939043" y="5762590"/>
            <a:ext cx="10279380" cy="676806"/>
          </a:xfrm>
        </p:spPr>
        <p:txBody>
          <a:bodyPr>
            <a:normAutofit/>
          </a:bodyPr>
          <a:lstStyle/>
          <a:p>
            <a:pPr marL="0" indent="0" algn="ctr">
              <a:buNone/>
            </a:pPr>
            <a:r>
              <a:rPr lang="en-US" sz="4000" dirty="0" smtClean="0"/>
              <a:t>Understand The Data Production Process</a:t>
            </a:r>
            <a:endParaRPr lang="en-US" sz="4000" dirty="0" smtClean="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4996" y="1807062"/>
            <a:ext cx="3878225" cy="3835608"/>
          </a:xfrm>
          <a:prstGeom prst="rect">
            <a:avLst/>
          </a:prstGeom>
        </p:spPr>
      </p:pic>
    </p:spTree>
    <p:extLst>
      <p:ext uri="{BB962C8B-B14F-4D97-AF65-F5344CB8AC3E}">
        <p14:creationId xmlns:p14="http://schemas.microsoft.com/office/powerpoint/2010/main" val="981672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19</a:t>
            </a:fld>
            <a:endParaRPr lang="en-US" dirty="0"/>
          </a:p>
        </p:txBody>
      </p:sp>
      <p:sp>
        <p:nvSpPr>
          <p:cNvPr id="3" name="Title 2"/>
          <p:cNvSpPr>
            <a:spLocks noGrp="1"/>
          </p:cNvSpPr>
          <p:nvPr>
            <p:ph type="title"/>
          </p:nvPr>
        </p:nvSpPr>
        <p:spPr/>
        <p:txBody>
          <a:bodyPr/>
          <a:lstStyle/>
          <a:p>
            <a:pPr algn="ctr"/>
            <a:r>
              <a:rPr lang="en-US" dirty="0" smtClean="0"/>
              <a:t>Building the </a:t>
            </a:r>
            <a:r>
              <a:rPr lang="en-US" dirty="0" smtClean="0"/>
              <a:t>API – Step 3</a:t>
            </a:r>
            <a:endParaRPr lang="en-US" dirty="0"/>
          </a:p>
        </p:txBody>
      </p:sp>
      <p:sp>
        <p:nvSpPr>
          <p:cNvPr id="4" name="Content Placeholder 3"/>
          <p:cNvSpPr>
            <a:spLocks noGrp="1"/>
          </p:cNvSpPr>
          <p:nvPr>
            <p:ph idx="1"/>
          </p:nvPr>
        </p:nvSpPr>
        <p:spPr>
          <a:xfrm>
            <a:off x="939043" y="5862106"/>
            <a:ext cx="10279380" cy="676806"/>
          </a:xfrm>
        </p:spPr>
        <p:txBody>
          <a:bodyPr>
            <a:normAutofit/>
          </a:bodyPr>
          <a:lstStyle/>
          <a:p>
            <a:pPr marL="0" indent="0" algn="ctr">
              <a:buNone/>
            </a:pPr>
            <a:r>
              <a:rPr lang="en-US" sz="4000" dirty="0" smtClean="0"/>
              <a:t>Find Natural Intervention Point</a:t>
            </a:r>
            <a:endParaRPr lang="en-US" sz="4000" dirty="0" smtClean="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4295" y="4360696"/>
            <a:ext cx="1970166" cy="1391692"/>
          </a:xfrm>
          <a:prstGeom prst="rect">
            <a:avLst/>
          </a:prstGeom>
        </p:spPr>
      </p:pic>
      <p:cxnSp>
        <p:nvCxnSpPr>
          <p:cNvPr id="12" name="Straight Arrow Connector 11"/>
          <p:cNvCxnSpPr/>
          <p:nvPr/>
        </p:nvCxnSpPr>
        <p:spPr>
          <a:xfrm>
            <a:off x="7693221" y="4668361"/>
            <a:ext cx="1001074" cy="331933"/>
          </a:xfrm>
          <a:prstGeom prst="straightConnector1">
            <a:avLst/>
          </a:prstGeom>
          <a:ln w="114300">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4996" y="1807062"/>
            <a:ext cx="3878225" cy="3835608"/>
          </a:xfrm>
          <a:prstGeom prst="rect">
            <a:avLst/>
          </a:prstGeom>
        </p:spPr>
      </p:pic>
    </p:spTree>
    <p:extLst>
      <p:ext uri="{BB962C8B-B14F-4D97-AF65-F5344CB8AC3E}">
        <p14:creationId xmlns:p14="http://schemas.microsoft.com/office/powerpoint/2010/main" val="20583548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a:t>
            </a:fld>
            <a:endParaRPr lang="en-US" dirty="0"/>
          </a:p>
        </p:txBody>
      </p:sp>
      <p:sp>
        <p:nvSpPr>
          <p:cNvPr id="3" name="Title 2"/>
          <p:cNvSpPr>
            <a:spLocks noGrp="1"/>
          </p:cNvSpPr>
          <p:nvPr>
            <p:ph type="title"/>
          </p:nvPr>
        </p:nvSpPr>
        <p:spPr>
          <a:xfrm>
            <a:off x="0" y="1714501"/>
            <a:ext cx="12192000" cy="3684080"/>
          </a:xfrm>
          <a:solidFill>
            <a:srgbClr val="306EA5"/>
          </a:solidFill>
        </p:spPr>
        <p:txBody>
          <a:bodyPr>
            <a:noAutofit/>
          </a:bodyPr>
          <a:lstStyle/>
          <a:p>
            <a:r>
              <a:rPr lang="en-US" sz="4000" dirty="0" smtClean="0">
                <a:solidFill>
                  <a:schemeClr val="accent4"/>
                </a:solidFill>
              </a:rPr>
              <a:t>Deputy Chief Data Officer</a:t>
            </a:r>
            <a:r>
              <a:rPr lang="en-US" sz="4000" dirty="0" smtClean="0">
                <a:solidFill>
                  <a:schemeClr val="bg1"/>
                </a:solidFill>
              </a:rPr>
              <a:t>, </a:t>
            </a:r>
            <a:br>
              <a:rPr lang="en-US" sz="4000" dirty="0" smtClean="0">
                <a:solidFill>
                  <a:schemeClr val="bg1"/>
                </a:solidFill>
              </a:rPr>
            </a:br>
            <a:r>
              <a:rPr lang="en-US" sz="4000" dirty="0" smtClean="0">
                <a:solidFill>
                  <a:schemeClr val="bg1"/>
                </a:solidFill>
              </a:rPr>
              <a:t>US Department of Commerce (2015-16)</a:t>
            </a:r>
            <a:br>
              <a:rPr lang="en-US" sz="4000" dirty="0" smtClean="0">
                <a:solidFill>
                  <a:schemeClr val="bg1"/>
                </a:solidFill>
              </a:rPr>
            </a:br>
            <a:r>
              <a:rPr lang="en-US" sz="4000" dirty="0" smtClean="0">
                <a:solidFill>
                  <a:schemeClr val="bg1"/>
                </a:solidFill>
              </a:rPr>
              <a:t/>
            </a:r>
            <a:br>
              <a:rPr lang="en-US" sz="4000" dirty="0" smtClean="0">
                <a:solidFill>
                  <a:schemeClr val="bg1"/>
                </a:solidFill>
              </a:rPr>
            </a:br>
            <a:r>
              <a:rPr lang="en-US" sz="4000" dirty="0" smtClean="0">
                <a:solidFill>
                  <a:schemeClr val="accent4"/>
                </a:solidFill>
              </a:rPr>
              <a:t>White House Presidential Innovation Fellow</a:t>
            </a:r>
            <a:r>
              <a:rPr lang="en-US" sz="4000" dirty="0" smtClean="0">
                <a:solidFill>
                  <a:schemeClr val="bg1"/>
                </a:solidFill>
              </a:rPr>
              <a:t>,</a:t>
            </a:r>
            <a:br>
              <a:rPr lang="en-US" sz="4000" dirty="0" smtClean="0">
                <a:solidFill>
                  <a:schemeClr val="bg1"/>
                </a:solidFill>
              </a:rPr>
            </a:br>
            <a:r>
              <a:rPr lang="en-US" sz="4000" dirty="0" smtClean="0">
                <a:solidFill>
                  <a:schemeClr val="bg1"/>
                </a:solidFill>
              </a:rPr>
              <a:t>Department of Labor &amp; US Census Bureau (2014-15)</a:t>
            </a:r>
            <a:endParaRPr lang="en-US" sz="4000" dirty="0">
              <a:solidFill>
                <a:schemeClr val="bg1"/>
              </a:solidFill>
            </a:endParaRPr>
          </a:p>
        </p:txBody>
      </p:sp>
      <p:sp>
        <p:nvSpPr>
          <p:cNvPr id="4" name="Title 2"/>
          <p:cNvSpPr txBox="1">
            <a:spLocks/>
          </p:cNvSpPr>
          <p:nvPr/>
        </p:nvSpPr>
        <p:spPr>
          <a:xfrm>
            <a:off x="838200" y="0"/>
            <a:ext cx="10844784" cy="1870520"/>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4800" b="0" i="0" kern="1200" baseline="0">
                <a:solidFill>
                  <a:srgbClr val="306EA5"/>
                </a:solidFill>
                <a:latin typeface="DIN Alternate" charset="0"/>
                <a:ea typeface="DIN Alternate" charset="0"/>
                <a:cs typeface="DIN Alternate" charset="0"/>
              </a:defRPr>
            </a:lvl1pPr>
          </a:lstStyle>
          <a:p>
            <a:r>
              <a:rPr lang="en-US" b="1" dirty="0" smtClean="0"/>
              <a:t>My Time In Government</a:t>
            </a:r>
            <a:endParaRPr lang="en-US" b="1" dirty="0"/>
          </a:p>
        </p:txBody>
      </p:sp>
    </p:spTree>
    <p:extLst>
      <p:ext uri="{BB962C8B-B14F-4D97-AF65-F5344CB8AC3E}">
        <p14:creationId xmlns:p14="http://schemas.microsoft.com/office/powerpoint/2010/main" val="834823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20</a:t>
            </a:fld>
            <a:endParaRPr lang="en-US" dirty="0"/>
          </a:p>
        </p:txBody>
      </p:sp>
      <p:sp>
        <p:nvSpPr>
          <p:cNvPr id="3" name="Title 2"/>
          <p:cNvSpPr>
            <a:spLocks noGrp="1"/>
          </p:cNvSpPr>
          <p:nvPr>
            <p:ph type="title"/>
          </p:nvPr>
        </p:nvSpPr>
        <p:spPr/>
        <p:txBody>
          <a:bodyPr/>
          <a:lstStyle/>
          <a:p>
            <a:pPr algn="ctr"/>
            <a:r>
              <a:rPr lang="en-US" dirty="0" smtClean="0"/>
              <a:t>Building the </a:t>
            </a:r>
            <a:r>
              <a:rPr lang="en-US" dirty="0" smtClean="0"/>
              <a:t>API – Step 4</a:t>
            </a:r>
            <a:endParaRPr lang="en-US" dirty="0"/>
          </a:p>
        </p:txBody>
      </p:sp>
      <p:sp>
        <p:nvSpPr>
          <p:cNvPr id="4" name="Content Placeholder 3"/>
          <p:cNvSpPr>
            <a:spLocks noGrp="1"/>
          </p:cNvSpPr>
          <p:nvPr>
            <p:ph idx="1"/>
          </p:nvPr>
        </p:nvSpPr>
        <p:spPr>
          <a:xfrm>
            <a:off x="969023" y="5918860"/>
            <a:ext cx="10279380" cy="676806"/>
          </a:xfrm>
        </p:spPr>
        <p:txBody>
          <a:bodyPr>
            <a:normAutofit/>
          </a:bodyPr>
          <a:lstStyle/>
          <a:p>
            <a:pPr marL="0" indent="0" algn="ctr">
              <a:buNone/>
            </a:pPr>
            <a:r>
              <a:rPr lang="en-US" sz="4000" dirty="0" smtClean="0"/>
              <a:t>Learn Technology Constraints</a:t>
            </a:r>
            <a:endParaRPr lang="en-US" sz="40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308" y="1906010"/>
            <a:ext cx="6112356" cy="3847960"/>
          </a:xfrm>
          <a:prstGeom prst="rect">
            <a:avLst/>
          </a:prstGeom>
          <a:ln>
            <a:solidFill>
              <a:srgbClr val="306EA5"/>
            </a:solidFill>
          </a:ln>
        </p:spPr>
      </p:pic>
    </p:spTree>
    <p:extLst>
      <p:ext uri="{BB962C8B-B14F-4D97-AF65-F5344CB8AC3E}">
        <p14:creationId xmlns:p14="http://schemas.microsoft.com/office/powerpoint/2010/main" val="20932714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21</a:t>
            </a:fld>
            <a:endParaRPr lang="en-US" dirty="0"/>
          </a:p>
        </p:txBody>
      </p:sp>
      <p:sp>
        <p:nvSpPr>
          <p:cNvPr id="3" name="Title 2"/>
          <p:cNvSpPr>
            <a:spLocks noGrp="1"/>
          </p:cNvSpPr>
          <p:nvPr>
            <p:ph type="title"/>
          </p:nvPr>
        </p:nvSpPr>
        <p:spPr/>
        <p:txBody>
          <a:bodyPr/>
          <a:lstStyle/>
          <a:p>
            <a:pPr algn="ctr"/>
            <a:r>
              <a:rPr lang="en-US" dirty="0" smtClean="0"/>
              <a:t>Building the </a:t>
            </a:r>
            <a:r>
              <a:rPr lang="en-US" dirty="0" smtClean="0"/>
              <a:t>API – Step 5</a:t>
            </a:r>
            <a:endParaRPr lang="en-US" dirty="0"/>
          </a:p>
        </p:txBody>
      </p:sp>
      <p:sp>
        <p:nvSpPr>
          <p:cNvPr id="4" name="Content Placeholder 3"/>
          <p:cNvSpPr>
            <a:spLocks noGrp="1"/>
          </p:cNvSpPr>
          <p:nvPr>
            <p:ph idx="1"/>
          </p:nvPr>
        </p:nvSpPr>
        <p:spPr>
          <a:xfrm>
            <a:off x="939043" y="5903872"/>
            <a:ext cx="10279380" cy="676806"/>
          </a:xfrm>
        </p:spPr>
        <p:txBody>
          <a:bodyPr>
            <a:normAutofit/>
          </a:bodyPr>
          <a:lstStyle/>
          <a:p>
            <a:pPr marL="0" indent="0" algn="ctr">
              <a:buNone/>
            </a:pPr>
            <a:r>
              <a:rPr lang="en-US" sz="4000" dirty="0" smtClean="0"/>
              <a:t>Understand The API User Groups</a:t>
            </a:r>
            <a:endParaRPr lang="en-US" sz="40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302" y="1909997"/>
            <a:ext cx="3928672" cy="3928672"/>
          </a:xfrm>
          <a:prstGeom prst="rect">
            <a:avLst/>
          </a:prstGeom>
        </p:spPr>
      </p:pic>
    </p:spTree>
    <p:extLst>
      <p:ext uri="{BB962C8B-B14F-4D97-AF65-F5344CB8AC3E}">
        <p14:creationId xmlns:p14="http://schemas.microsoft.com/office/powerpoint/2010/main" val="12847359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22</a:t>
            </a:fld>
            <a:endParaRPr lang="en-US" dirty="0"/>
          </a:p>
        </p:txBody>
      </p:sp>
      <p:sp>
        <p:nvSpPr>
          <p:cNvPr id="4" name="TextBox 3"/>
          <p:cNvSpPr txBox="1"/>
          <p:nvPr/>
        </p:nvSpPr>
        <p:spPr>
          <a:xfrm>
            <a:off x="209487" y="1995661"/>
            <a:ext cx="2105769" cy="830997"/>
          </a:xfrm>
          <a:prstGeom prst="rect">
            <a:avLst/>
          </a:prstGeom>
          <a:noFill/>
        </p:spPr>
        <p:txBody>
          <a:bodyPr wrap="none" rtlCol="0">
            <a:spAutoFit/>
          </a:bodyPr>
          <a:lstStyle/>
          <a:p>
            <a:r>
              <a:rPr lang="en-US" sz="4800" dirty="0" smtClean="0">
                <a:solidFill>
                  <a:srgbClr val="306EA5"/>
                </a:solidFill>
              </a:rPr>
              <a:t>Python </a:t>
            </a:r>
            <a:endParaRPr lang="en-US" sz="4800" dirty="0">
              <a:solidFill>
                <a:srgbClr val="306EA5"/>
              </a:solidFill>
            </a:endParaRPr>
          </a:p>
        </p:txBody>
      </p:sp>
      <p:sp>
        <p:nvSpPr>
          <p:cNvPr id="5" name="TextBox 4"/>
          <p:cNvSpPr txBox="1"/>
          <p:nvPr/>
        </p:nvSpPr>
        <p:spPr>
          <a:xfrm>
            <a:off x="10085020" y="1976537"/>
            <a:ext cx="1927964" cy="830997"/>
          </a:xfrm>
          <a:prstGeom prst="rect">
            <a:avLst/>
          </a:prstGeom>
          <a:noFill/>
        </p:spPr>
        <p:txBody>
          <a:bodyPr wrap="none" rtlCol="0">
            <a:spAutoFit/>
          </a:bodyPr>
          <a:lstStyle/>
          <a:p>
            <a:r>
              <a:rPr lang="en-US" sz="4800" dirty="0" smtClean="0">
                <a:solidFill>
                  <a:srgbClr val="306EA5"/>
                </a:solidFill>
              </a:rPr>
              <a:t>Quarry</a:t>
            </a:r>
            <a:endParaRPr lang="en-US" sz="4800" dirty="0">
              <a:solidFill>
                <a:srgbClr val="306EA5"/>
              </a:solidFill>
            </a:endParaRPr>
          </a:p>
        </p:txBody>
      </p:sp>
      <p:sp>
        <p:nvSpPr>
          <p:cNvPr id="6" name="TextBox 5"/>
          <p:cNvSpPr txBox="1"/>
          <p:nvPr/>
        </p:nvSpPr>
        <p:spPr>
          <a:xfrm>
            <a:off x="4196636" y="2011848"/>
            <a:ext cx="4216402" cy="830997"/>
          </a:xfrm>
          <a:prstGeom prst="rect">
            <a:avLst/>
          </a:prstGeom>
          <a:noFill/>
        </p:spPr>
        <p:txBody>
          <a:bodyPr wrap="square" rtlCol="0">
            <a:spAutoFit/>
          </a:bodyPr>
          <a:lstStyle/>
          <a:p>
            <a:r>
              <a:rPr lang="en-US" sz="4800" smtClean="0">
                <a:solidFill>
                  <a:srgbClr val="306EA5"/>
                </a:solidFill>
              </a:rPr>
              <a:t>MySQL, MSSQL</a:t>
            </a:r>
            <a:endParaRPr lang="en-US" sz="4800" dirty="0">
              <a:solidFill>
                <a:srgbClr val="306EA5"/>
              </a:solidFill>
            </a:endParaRPr>
          </a:p>
        </p:txBody>
      </p:sp>
      <p:sp>
        <p:nvSpPr>
          <p:cNvPr id="7" name="Right Arrow 6"/>
          <p:cNvSpPr/>
          <p:nvPr/>
        </p:nvSpPr>
        <p:spPr>
          <a:xfrm>
            <a:off x="2315255" y="2203405"/>
            <a:ext cx="1300371" cy="415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p:cNvSpPr/>
          <p:nvPr/>
        </p:nvSpPr>
        <p:spPr>
          <a:xfrm>
            <a:off x="8569237" y="2223594"/>
            <a:ext cx="1300371" cy="415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2"/>
          <p:cNvSpPr txBox="1">
            <a:spLocks/>
          </p:cNvSpPr>
          <p:nvPr/>
        </p:nvSpPr>
        <p:spPr>
          <a:xfrm>
            <a:off x="855223" y="530429"/>
            <a:ext cx="10515600" cy="9597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baseline="0">
                <a:solidFill>
                  <a:schemeClr val="bg1"/>
                </a:solidFill>
                <a:latin typeface="DIN Alternate" charset="0"/>
                <a:ea typeface="DIN Alternate" charset="0"/>
                <a:cs typeface="DIN Alternate" charset="0"/>
              </a:defRPr>
            </a:lvl1pPr>
          </a:lstStyle>
          <a:p>
            <a:pPr algn="ctr"/>
            <a:r>
              <a:rPr lang="en-US" dirty="0" smtClean="0"/>
              <a:t>Building the API – Step 6</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36" y="3034402"/>
            <a:ext cx="3926594" cy="2526948"/>
          </a:xfrm>
          <a:prstGeom prst="rect">
            <a:avLst/>
          </a:prstGeom>
          <a:ln>
            <a:solidFill>
              <a:srgbClr val="306EA5"/>
            </a:solid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9" y="3034402"/>
            <a:ext cx="4112415" cy="2526948"/>
          </a:xfrm>
          <a:prstGeom prst="rect">
            <a:avLst/>
          </a:prstGeom>
          <a:ln>
            <a:solidFill>
              <a:srgbClr val="306EA5"/>
            </a:solidFill>
          </a:ln>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3038" y="3024115"/>
            <a:ext cx="3599946" cy="3342807"/>
          </a:xfrm>
          <a:prstGeom prst="rect">
            <a:avLst/>
          </a:prstGeom>
          <a:ln>
            <a:solidFill>
              <a:srgbClr val="306EA5"/>
            </a:solidFill>
          </a:ln>
        </p:spPr>
      </p:pic>
    </p:spTree>
    <p:extLst>
      <p:ext uri="{BB962C8B-B14F-4D97-AF65-F5344CB8AC3E}">
        <p14:creationId xmlns:p14="http://schemas.microsoft.com/office/powerpoint/2010/main" val="8152098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23</a:t>
            </a:fld>
            <a:endParaRPr lang="en-US" dirty="0"/>
          </a:p>
        </p:txBody>
      </p:sp>
      <p:sp>
        <p:nvSpPr>
          <p:cNvPr id="3" name="Title 2"/>
          <p:cNvSpPr>
            <a:spLocks noGrp="1"/>
          </p:cNvSpPr>
          <p:nvPr>
            <p:ph type="title"/>
          </p:nvPr>
        </p:nvSpPr>
        <p:spPr>
          <a:xfrm>
            <a:off x="838200" y="2286000"/>
            <a:ext cx="10515600" cy="3590143"/>
          </a:xfrm>
        </p:spPr>
        <p:txBody>
          <a:bodyPr>
            <a:normAutofit fontScale="90000"/>
          </a:bodyPr>
          <a:lstStyle/>
          <a:p>
            <a:r>
              <a:rPr lang="en-US" sz="6700" dirty="0" smtClean="0">
                <a:solidFill>
                  <a:schemeClr val="accent4"/>
                </a:solidFill>
              </a:rPr>
              <a:t>Census CitySDK</a:t>
            </a:r>
            <a:r>
              <a:rPr lang="en-US" dirty="0" smtClean="0"/>
              <a:t/>
            </a:r>
            <a:br>
              <a:rPr lang="en-US" dirty="0" smtClean="0"/>
            </a:br>
            <a:r>
              <a:rPr lang="en-US" dirty="0"/>
              <a:t/>
            </a:r>
            <a:br>
              <a:rPr lang="en-US" dirty="0"/>
            </a:br>
            <a:r>
              <a:rPr lang="en-US" sz="4900" dirty="0"/>
              <a:t> https://</a:t>
            </a:r>
            <a:r>
              <a:rPr lang="en-US" sz="4900" dirty="0" err="1"/>
              <a:t>us</a:t>
            </a:r>
            <a:r>
              <a:rPr lang="en-US" sz="4900" b="1" dirty="0" err="1"/>
              <a:t>census</a:t>
            </a:r>
            <a:r>
              <a:rPr lang="en-US" sz="4900" dirty="0" err="1"/>
              <a:t>bureau.github.io</a:t>
            </a:r>
            <a:r>
              <a:rPr lang="en-US" sz="4900" dirty="0"/>
              <a:t>/</a:t>
            </a:r>
            <a:r>
              <a:rPr lang="en-US" sz="4900" b="1" dirty="0" err="1"/>
              <a:t>citysdk</a:t>
            </a:r>
            <a:r>
              <a:rPr lang="en-US" sz="4900" dirty="0" smtClean="0"/>
              <a:t>/</a:t>
            </a:r>
            <a:br>
              <a:rPr lang="en-US" sz="4900" dirty="0" smtClean="0"/>
            </a:br>
            <a:r>
              <a:rPr lang="en-US" sz="4900" dirty="0"/>
              <a:t/>
            </a:r>
            <a:br>
              <a:rPr lang="en-US" sz="4900" dirty="0"/>
            </a:br>
            <a:r>
              <a:rPr lang="en-US" sz="4900" dirty="0"/>
              <a:t> </a:t>
            </a:r>
            <a:r>
              <a:rPr lang="en-US" sz="3600" dirty="0"/>
              <a:t>https://</a:t>
            </a:r>
            <a:r>
              <a:rPr lang="en-US" sz="3600" dirty="0" err="1"/>
              <a:t>github.com</a:t>
            </a:r>
            <a:r>
              <a:rPr lang="en-US" sz="3600" dirty="0"/>
              <a:t>/</a:t>
            </a:r>
            <a:r>
              <a:rPr lang="en-US" sz="3600" dirty="0" err="1"/>
              <a:t>uscensusbureau</a:t>
            </a:r>
            <a:r>
              <a:rPr lang="en-US" sz="3600" dirty="0"/>
              <a:t>/</a:t>
            </a:r>
            <a:r>
              <a:rPr lang="en-US" sz="3600" dirty="0" err="1"/>
              <a:t>citysdk</a:t>
            </a:r>
            <a:endParaRPr lang="en-US" sz="3600" dirty="0"/>
          </a:p>
        </p:txBody>
      </p:sp>
    </p:spTree>
    <p:extLst>
      <p:ext uri="{BB962C8B-B14F-4D97-AF65-F5344CB8AC3E}">
        <p14:creationId xmlns:p14="http://schemas.microsoft.com/office/powerpoint/2010/main" val="17197766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24</a:t>
            </a:fld>
            <a:endParaRPr lang="en-US" dirty="0"/>
          </a:p>
        </p:txBody>
      </p:sp>
      <p:pic>
        <p:nvPicPr>
          <p:cNvPr id="5" name="CitySDK_ZNIA0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82481" y="548391"/>
            <a:ext cx="9783301" cy="5507636"/>
          </a:xfrm>
          <a:prstGeom prst="rect">
            <a:avLst/>
          </a:prstGeom>
          <a:ln>
            <a:solidFill>
              <a:srgbClr val="306EA5"/>
            </a:solidFill>
          </a:ln>
        </p:spPr>
      </p:pic>
    </p:spTree>
    <p:extLst>
      <p:ext uri="{BB962C8B-B14F-4D97-AF65-F5344CB8AC3E}">
        <p14:creationId xmlns:p14="http://schemas.microsoft.com/office/powerpoint/2010/main" val="18971793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25</a:t>
            </a:fld>
            <a:endParaRPr lang="en-US" dirty="0"/>
          </a:p>
        </p:txBody>
      </p:sp>
      <p:sp>
        <p:nvSpPr>
          <p:cNvPr id="3" name="Title 2"/>
          <p:cNvSpPr>
            <a:spLocks noGrp="1"/>
          </p:cNvSpPr>
          <p:nvPr>
            <p:ph type="title"/>
          </p:nvPr>
        </p:nvSpPr>
        <p:spPr/>
        <p:txBody>
          <a:bodyPr/>
          <a:lstStyle/>
          <a:p>
            <a:pPr algn="ctr"/>
            <a:r>
              <a:rPr lang="en-US" dirty="0" smtClean="0"/>
              <a:t>Building the </a:t>
            </a:r>
            <a:r>
              <a:rPr lang="en-US" dirty="0" smtClean="0"/>
              <a:t>API – Step 1</a:t>
            </a:r>
            <a:endParaRPr lang="en-US" dirty="0"/>
          </a:p>
        </p:txBody>
      </p:sp>
      <p:sp>
        <p:nvSpPr>
          <p:cNvPr id="4" name="Content Placeholder 3"/>
          <p:cNvSpPr>
            <a:spLocks noGrp="1"/>
          </p:cNvSpPr>
          <p:nvPr>
            <p:ph idx="1"/>
          </p:nvPr>
        </p:nvSpPr>
        <p:spPr>
          <a:xfrm>
            <a:off x="939043" y="6054721"/>
            <a:ext cx="10279380" cy="676806"/>
          </a:xfrm>
        </p:spPr>
        <p:txBody>
          <a:bodyPr>
            <a:normAutofit/>
          </a:bodyPr>
          <a:lstStyle/>
          <a:p>
            <a:pPr marL="0" indent="0" algn="ctr">
              <a:buNone/>
            </a:pPr>
            <a:r>
              <a:rPr lang="en-US" sz="4000" dirty="0" smtClean="0"/>
              <a:t>Validate The Demand</a:t>
            </a:r>
            <a:endParaRPr lang="en-US" sz="4000" dirty="0" smtClean="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280" y="1819242"/>
            <a:ext cx="6494524" cy="4136393"/>
          </a:xfrm>
          <a:prstGeom prst="rect">
            <a:avLst/>
          </a:prstGeom>
          <a:ln>
            <a:solidFill>
              <a:srgbClr val="306EA5"/>
            </a:solidFill>
          </a:ln>
        </p:spPr>
      </p:pic>
    </p:spTree>
    <p:extLst>
      <p:ext uri="{BB962C8B-B14F-4D97-AF65-F5344CB8AC3E}">
        <p14:creationId xmlns:p14="http://schemas.microsoft.com/office/powerpoint/2010/main" val="4673987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26</a:t>
            </a:fld>
            <a:endParaRPr lang="en-US" dirty="0"/>
          </a:p>
        </p:txBody>
      </p:sp>
      <p:sp>
        <p:nvSpPr>
          <p:cNvPr id="3" name="Title 2"/>
          <p:cNvSpPr>
            <a:spLocks noGrp="1"/>
          </p:cNvSpPr>
          <p:nvPr>
            <p:ph type="title"/>
          </p:nvPr>
        </p:nvSpPr>
        <p:spPr/>
        <p:txBody>
          <a:bodyPr/>
          <a:lstStyle/>
          <a:p>
            <a:pPr algn="ctr"/>
            <a:r>
              <a:rPr lang="en-US" dirty="0" smtClean="0"/>
              <a:t>Building the </a:t>
            </a:r>
            <a:r>
              <a:rPr lang="en-US" dirty="0" smtClean="0"/>
              <a:t>API – Step 2</a:t>
            </a:r>
            <a:endParaRPr lang="en-US" dirty="0"/>
          </a:p>
        </p:txBody>
      </p:sp>
      <p:sp>
        <p:nvSpPr>
          <p:cNvPr id="4" name="Content Placeholder 3"/>
          <p:cNvSpPr>
            <a:spLocks noGrp="1"/>
          </p:cNvSpPr>
          <p:nvPr>
            <p:ph idx="1"/>
          </p:nvPr>
        </p:nvSpPr>
        <p:spPr>
          <a:xfrm>
            <a:off x="954033" y="5978821"/>
            <a:ext cx="10279380" cy="676806"/>
          </a:xfrm>
        </p:spPr>
        <p:txBody>
          <a:bodyPr>
            <a:normAutofit/>
          </a:bodyPr>
          <a:lstStyle/>
          <a:p>
            <a:pPr marL="0" indent="0" algn="ctr">
              <a:buNone/>
            </a:pPr>
            <a:r>
              <a:rPr lang="en-US" sz="4000" dirty="0" smtClean="0"/>
              <a:t>Understand The User</a:t>
            </a:r>
            <a:endParaRPr lang="en-US" sz="4000"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472" y="2210635"/>
            <a:ext cx="9878521" cy="324455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2905" y="1851899"/>
            <a:ext cx="7536172" cy="3962032"/>
          </a:xfrm>
          <a:prstGeom prst="rect">
            <a:avLst/>
          </a:prstGeom>
        </p:spPr>
      </p:pic>
    </p:spTree>
    <p:extLst>
      <p:ext uri="{BB962C8B-B14F-4D97-AF65-F5344CB8AC3E}">
        <p14:creationId xmlns:p14="http://schemas.microsoft.com/office/powerpoint/2010/main" val="12544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3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27</a:t>
            </a:fld>
            <a:endParaRPr lang="en-US" dirty="0"/>
          </a:p>
        </p:txBody>
      </p:sp>
      <p:sp>
        <p:nvSpPr>
          <p:cNvPr id="3" name="Title 2"/>
          <p:cNvSpPr>
            <a:spLocks noGrp="1"/>
          </p:cNvSpPr>
          <p:nvPr>
            <p:ph type="title"/>
          </p:nvPr>
        </p:nvSpPr>
        <p:spPr/>
        <p:txBody>
          <a:bodyPr/>
          <a:lstStyle/>
          <a:p>
            <a:pPr algn="ctr"/>
            <a:r>
              <a:rPr lang="en-US" dirty="0" smtClean="0"/>
              <a:t>Building the </a:t>
            </a:r>
            <a:r>
              <a:rPr lang="en-US" dirty="0" smtClean="0"/>
              <a:t>API – Step 3</a:t>
            </a:r>
            <a:endParaRPr lang="en-US" dirty="0"/>
          </a:p>
        </p:txBody>
      </p:sp>
      <p:sp>
        <p:nvSpPr>
          <p:cNvPr id="4" name="Content Placeholder 3"/>
          <p:cNvSpPr>
            <a:spLocks noGrp="1"/>
          </p:cNvSpPr>
          <p:nvPr>
            <p:ph idx="1"/>
          </p:nvPr>
        </p:nvSpPr>
        <p:spPr>
          <a:xfrm>
            <a:off x="939043" y="5862106"/>
            <a:ext cx="10279380" cy="676806"/>
          </a:xfrm>
        </p:spPr>
        <p:txBody>
          <a:bodyPr>
            <a:normAutofit/>
          </a:bodyPr>
          <a:lstStyle/>
          <a:p>
            <a:pPr marL="0" indent="0" algn="ctr">
              <a:buNone/>
            </a:pPr>
            <a:r>
              <a:rPr lang="en-US" sz="4000" dirty="0" smtClean="0"/>
              <a:t>Understand Technology Constraints</a:t>
            </a:r>
            <a:endParaRPr lang="en-US" sz="4000"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521" y="1923259"/>
            <a:ext cx="8438863" cy="3847566"/>
          </a:xfrm>
          <a:prstGeom prst="rect">
            <a:avLst/>
          </a:prstGeom>
          <a:ln>
            <a:solidFill>
              <a:srgbClr val="306EA5"/>
            </a:solidFill>
          </a:ln>
        </p:spPr>
      </p:pic>
    </p:spTree>
    <p:extLst>
      <p:ext uri="{BB962C8B-B14F-4D97-AF65-F5344CB8AC3E}">
        <p14:creationId xmlns:p14="http://schemas.microsoft.com/office/powerpoint/2010/main" val="5918939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28</a:t>
            </a:fld>
            <a:endParaRPr lang="en-US" dirty="0"/>
          </a:p>
        </p:txBody>
      </p:sp>
      <p:sp>
        <p:nvSpPr>
          <p:cNvPr id="4" name="Title 3"/>
          <p:cNvSpPr>
            <a:spLocks noGrp="1"/>
          </p:cNvSpPr>
          <p:nvPr>
            <p:ph type="title"/>
          </p:nvPr>
        </p:nvSpPr>
        <p:spPr/>
        <p:txBody>
          <a:bodyPr/>
          <a:lstStyle/>
          <a:p>
            <a:pPr algn="ctr"/>
            <a:r>
              <a:rPr lang="en-US" dirty="0" smtClean="0"/>
              <a:t>Building The API – Step 4</a:t>
            </a:r>
            <a:endParaRPr lang="en-US" dirty="0"/>
          </a:p>
        </p:txBody>
      </p:sp>
      <p:grpSp>
        <p:nvGrpSpPr>
          <p:cNvPr id="7" name="Group 6"/>
          <p:cNvGrpSpPr/>
          <p:nvPr/>
        </p:nvGrpSpPr>
        <p:grpSpPr>
          <a:xfrm>
            <a:off x="697834" y="5526893"/>
            <a:ext cx="4232477" cy="831001"/>
            <a:chOff x="3081272" y="3099579"/>
            <a:chExt cx="4232477" cy="831001"/>
          </a:xfrm>
        </p:grpSpPr>
        <p:sp>
          <p:nvSpPr>
            <p:cNvPr id="3" name="TextBox 2"/>
            <p:cNvSpPr txBox="1"/>
            <p:nvPr/>
          </p:nvSpPr>
          <p:spPr>
            <a:xfrm>
              <a:off x="3081272" y="3099579"/>
              <a:ext cx="1377300" cy="830997"/>
            </a:xfrm>
            <a:prstGeom prst="rect">
              <a:avLst/>
            </a:prstGeom>
            <a:noFill/>
          </p:spPr>
          <p:txBody>
            <a:bodyPr wrap="none" rtlCol="0">
              <a:spAutoFit/>
            </a:bodyPr>
            <a:lstStyle/>
            <a:p>
              <a:r>
                <a:rPr lang="en-US" sz="4800" dirty="0" smtClean="0">
                  <a:solidFill>
                    <a:srgbClr val="306EA5"/>
                  </a:solidFill>
                </a:rPr>
                <a:t>MVP</a:t>
              </a:r>
              <a:endParaRPr lang="en-US" sz="4800" dirty="0">
                <a:solidFill>
                  <a:srgbClr val="306EA5"/>
                </a:solidFill>
              </a:endParaRPr>
            </a:p>
          </p:txBody>
        </p:sp>
        <p:sp>
          <p:nvSpPr>
            <p:cNvPr id="5" name="TextBox 4"/>
            <p:cNvSpPr txBox="1"/>
            <p:nvPr/>
          </p:nvSpPr>
          <p:spPr>
            <a:xfrm>
              <a:off x="6651388" y="3099583"/>
              <a:ext cx="662361" cy="830997"/>
            </a:xfrm>
            <a:prstGeom prst="rect">
              <a:avLst/>
            </a:prstGeom>
            <a:noFill/>
          </p:spPr>
          <p:txBody>
            <a:bodyPr wrap="none" rtlCol="0">
              <a:spAutoFit/>
            </a:bodyPr>
            <a:lstStyle/>
            <a:p>
              <a:r>
                <a:rPr lang="en-US" sz="4800" dirty="0" smtClean="0">
                  <a:solidFill>
                    <a:srgbClr val="306EA5"/>
                  </a:solidFill>
                </a:rPr>
                <a:t>JS</a:t>
              </a:r>
              <a:endParaRPr lang="en-US" sz="4800" dirty="0">
                <a:solidFill>
                  <a:srgbClr val="306EA5"/>
                </a:solidFill>
              </a:endParaRPr>
            </a:p>
          </p:txBody>
        </p:sp>
        <p:sp>
          <p:nvSpPr>
            <p:cNvPr id="8" name="Pentagon 7"/>
            <p:cNvSpPr/>
            <p:nvPr/>
          </p:nvSpPr>
          <p:spPr>
            <a:xfrm>
              <a:off x="4846320" y="3259607"/>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p:cNvGrpSpPr/>
          <p:nvPr/>
        </p:nvGrpSpPr>
        <p:grpSpPr>
          <a:xfrm>
            <a:off x="5960623" y="5541883"/>
            <a:ext cx="5577397" cy="831001"/>
            <a:chOff x="3081272" y="4533265"/>
            <a:chExt cx="5577397" cy="831001"/>
          </a:xfrm>
        </p:grpSpPr>
        <p:sp>
          <p:nvSpPr>
            <p:cNvPr id="9" name="TextBox 8"/>
            <p:cNvSpPr txBox="1"/>
            <p:nvPr/>
          </p:nvSpPr>
          <p:spPr>
            <a:xfrm>
              <a:off x="3081272" y="4533265"/>
              <a:ext cx="1305935" cy="830997"/>
            </a:xfrm>
            <a:prstGeom prst="rect">
              <a:avLst/>
            </a:prstGeom>
            <a:noFill/>
          </p:spPr>
          <p:txBody>
            <a:bodyPr wrap="none" rtlCol="0">
              <a:spAutoFit/>
            </a:bodyPr>
            <a:lstStyle/>
            <a:p>
              <a:r>
                <a:rPr lang="en-US" sz="4800" dirty="0" smtClean="0">
                  <a:solidFill>
                    <a:srgbClr val="306EA5"/>
                  </a:solidFill>
                </a:rPr>
                <a:t>beta</a:t>
              </a:r>
              <a:endParaRPr lang="en-US" sz="4800" dirty="0">
                <a:solidFill>
                  <a:srgbClr val="306EA5"/>
                </a:solidFill>
              </a:endParaRPr>
            </a:p>
          </p:txBody>
        </p:sp>
        <p:sp>
          <p:nvSpPr>
            <p:cNvPr id="10" name="TextBox 9"/>
            <p:cNvSpPr txBox="1"/>
            <p:nvPr/>
          </p:nvSpPr>
          <p:spPr>
            <a:xfrm>
              <a:off x="6651388" y="4533269"/>
              <a:ext cx="2007281" cy="830997"/>
            </a:xfrm>
            <a:prstGeom prst="rect">
              <a:avLst/>
            </a:prstGeom>
            <a:noFill/>
          </p:spPr>
          <p:txBody>
            <a:bodyPr wrap="none" rtlCol="0">
              <a:spAutoFit/>
            </a:bodyPr>
            <a:lstStyle/>
            <a:p>
              <a:r>
                <a:rPr lang="en-US" sz="4800" dirty="0">
                  <a:solidFill>
                    <a:srgbClr val="306EA5"/>
                  </a:solidFill>
                </a:rPr>
                <a:t>n</a:t>
              </a:r>
              <a:r>
                <a:rPr lang="en-US" sz="4800" dirty="0" smtClean="0">
                  <a:solidFill>
                    <a:srgbClr val="306EA5"/>
                  </a:solidFill>
                </a:rPr>
                <a:t>ode.js</a:t>
              </a:r>
              <a:endParaRPr lang="en-US" sz="4800" dirty="0">
                <a:solidFill>
                  <a:srgbClr val="306EA5"/>
                </a:solidFill>
              </a:endParaRPr>
            </a:p>
          </p:txBody>
        </p:sp>
        <p:sp>
          <p:nvSpPr>
            <p:cNvPr id="11" name="Pentagon 10"/>
            <p:cNvSpPr/>
            <p:nvPr/>
          </p:nvSpPr>
          <p:spPr>
            <a:xfrm>
              <a:off x="4846320" y="4693293"/>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09" y="1797555"/>
            <a:ext cx="5344116" cy="3711029"/>
          </a:xfrm>
          <a:prstGeom prst="rect">
            <a:avLst/>
          </a:prstGeom>
          <a:ln>
            <a:solidFill>
              <a:srgbClr val="306EA5"/>
            </a:solidFill>
          </a:ln>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4143" y="1797556"/>
            <a:ext cx="5575836" cy="3711029"/>
          </a:xfrm>
          <a:prstGeom prst="rect">
            <a:avLst/>
          </a:prstGeom>
          <a:ln>
            <a:solidFill>
              <a:srgbClr val="306EA5"/>
            </a:solidFill>
          </a:ln>
        </p:spPr>
      </p:pic>
    </p:spTree>
    <p:extLst>
      <p:ext uri="{BB962C8B-B14F-4D97-AF65-F5344CB8AC3E}">
        <p14:creationId xmlns:p14="http://schemas.microsoft.com/office/powerpoint/2010/main" val="9648993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29</a:t>
            </a:fld>
            <a:endParaRPr lang="en-US" dirty="0"/>
          </a:p>
        </p:txBody>
      </p:sp>
      <p:sp>
        <p:nvSpPr>
          <p:cNvPr id="3" name="Title 2"/>
          <p:cNvSpPr>
            <a:spLocks noGrp="1"/>
          </p:cNvSpPr>
          <p:nvPr>
            <p:ph type="title"/>
          </p:nvPr>
        </p:nvSpPr>
        <p:spPr>
          <a:xfrm>
            <a:off x="838200" y="2423160"/>
            <a:ext cx="10515600" cy="3647855"/>
          </a:xfrm>
        </p:spPr>
        <p:txBody>
          <a:bodyPr>
            <a:normAutofit fontScale="90000"/>
          </a:bodyPr>
          <a:lstStyle/>
          <a:p>
            <a:r>
              <a:rPr lang="en-US" sz="6000" dirty="0" smtClean="0">
                <a:solidFill>
                  <a:schemeClr val="accent4"/>
                </a:solidFill>
              </a:rPr>
              <a:t>MIDAAS</a:t>
            </a:r>
            <a:r>
              <a:rPr lang="en-US" dirty="0" smtClean="0"/>
              <a:t/>
            </a:r>
            <a:br>
              <a:rPr lang="en-US" dirty="0" smtClean="0"/>
            </a:br>
            <a:r>
              <a:rPr lang="en-US" dirty="0"/>
              <a:t/>
            </a:r>
            <a:br>
              <a:rPr lang="en-US" dirty="0"/>
            </a:br>
            <a:r>
              <a:rPr lang="en-US" sz="4400" dirty="0" smtClean="0"/>
              <a:t>https://</a:t>
            </a:r>
            <a:r>
              <a:rPr lang="en-US" sz="4400" dirty="0" err="1" smtClean="0"/>
              <a:t>midaas.commerce.gov</a:t>
            </a:r>
            <a:r>
              <a:rPr lang="en-US" sz="4400" dirty="0" smtClean="0"/>
              <a:t/>
            </a:r>
            <a:br>
              <a:rPr lang="en-US" sz="4400" dirty="0" smtClean="0"/>
            </a:br>
            <a:r>
              <a:rPr lang="en-US" sz="4400" dirty="0"/>
              <a:t/>
            </a:r>
            <a:br>
              <a:rPr lang="en-US" sz="4400" dirty="0"/>
            </a:br>
            <a:r>
              <a:rPr lang="en-US" sz="4400" dirty="0"/>
              <a:t> </a:t>
            </a:r>
            <a:r>
              <a:rPr lang="en-US" sz="3600" dirty="0"/>
              <a:t>https://</a:t>
            </a:r>
            <a:r>
              <a:rPr lang="en-US" sz="3600" dirty="0" err="1"/>
              <a:t>github.com</a:t>
            </a:r>
            <a:r>
              <a:rPr lang="en-US" sz="3600" dirty="0"/>
              <a:t>/</a:t>
            </a:r>
            <a:r>
              <a:rPr lang="en-US" sz="3600" dirty="0" err="1"/>
              <a:t>CommerceDataService</a:t>
            </a:r>
            <a:r>
              <a:rPr lang="en-US" sz="3600" dirty="0"/>
              <a:t>/</a:t>
            </a:r>
            <a:r>
              <a:rPr lang="en-US" sz="3600" dirty="0" err="1"/>
              <a:t>midaas-api</a:t>
            </a:r>
            <a:endParaRPr lang="en-US" sz="3600" dirty="0"/>
          </a:p>
        </p:txBody>
      </p:sp>
    </p:spTree>
    <p:extLst>
      <p:ext uri="{BB962C8B-B14F-4D97-AF65-F5344CB8AC3E}">
        <p14:creationId xmlns:p14="http://schemas.microsoft.com/office/powerpoint/2010/main" val="11109393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328"/>
            <a:ext cx="12192000" cy="6391678"/>
          </a:xfrm>
          <a:prstGeom prst="rect">
            <a:avLst/>
          </a:prstGeom>
        </p:spPr>
      </p:pic>
    </p:spTree>
    <p:extLst>
      <p:ext uri="{BB962C8B-B14F-4D97-AF65-F5344CB8AC3E}">
        <p14:creationId xmlns:p14="http://schemas.microsoft.com/office/powerpoint/2010/main" val="6531536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30</a:t>
            </a:fld>
            <a:endParaRPr lang="en-US" dirty="0"/>
          </a:p>
        </p:txBody>
      </p:sp>
      <p:pic>
        <p:nvPicPr>
          <p:cNvPr id="5" name="MIDAAS_hxHI54.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64992" y="844446"/>
            <a:ext cx="8446392" cy="4756221"/>
          </a:xfrm>
          <a:prstGeom prst="rect">
            <a:avLst/>
          </a:prstGeom>
          <a:ln>
            <a:solidFill>
              <a:srgbClr val="306EA5"/>
            </a:solidFill>
          </a:ln>
        </p:spPr>
      </p:pic>
    </p:spTree>
    <p:extLst>
      <p:ext uri="{BB962C8B-B14F-4D97-AF65-F5344CB8AC3E}">
        <p14:creationId xmlns:p14="http://schemas.microsoft.com/office/powerpoint/2010/main" val="7552497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31</a:t>
            </a:fld>
            <a:endParaRPr lang="en-US" dirty="0"/>
          </a:p>
        </p:txBody>
      </p:sp>
      <p:sp>
        <p:nvSpPr>
          <p:cNvPr id="3" name="Title 2"/>
          <p:cNvSpPr>
            <a:spLocks noGrp="1"/>
          </p:cNvSpPr>
          <p:nvPr>
            <p:ph type="title"/>
          </p:nvPr>
        </p:nvSpPr>
        <p:spPr/>
        <p:txBody>
          <a:bodyPr/>
          <a:lstStyle/>
          <a:p>
            <a:pPr algn="ctr"/>
            <a:r>
              <a:rPr lang="en-US" dirty="0" smtClean="0"/>
              <a:t>Building the </a:t>
            </a:r>
            <a:r>
              <a:rPr lang="en-US" dirty="0" smtClean="0"/>
              <a:t>API – Step 1</a:t>
            </a:r>
            <a:endParaRPr lang="en-US" dirty="0"/>
          </a:p>
        </p:txBody>
      </p:sp>
      <p:sp>
        <p:nvSpPr>
          <p:cNvPr id="4" name="Content Placeholder 3"/>
          <p:cNvSpPr>
            <a:spLocks noGrp="1"/>
          </p:cNvSpPr>
          <p:nvPr>
            <p:ph idx="1"/>
          </p:nvPr>
        </p:nvSpPr>
        <p:spPr>
          <a:xfrm>
            <a:off x="939043" y="5904394"/>
            <a:ext cx="10279380" cy="676806"/>
          </a:xfrm>
        </p:spPr>
        <p:txBody>
          <a:bodyPr>
            <a:normAutofit/>
          </a:bodyPr>
          <a:lstStyle/>
          <a:p>
            <a:pPr marL="0" indent="0" algn="ctr">
              <a:buNone/>
            </a:pPr>
            <a:r>
              <a:rPr lang="en-US" sz="4000" dirty="0" smtClean="0"/>
              <a:t>Validate The Need</a:t>
            </a:r>
            <a:endParaRPr lang="en-US" sz="4000" dirty="0" smtClean="0"/>
          </a:p>
        </p:txBody>
      </p:sp>
      <p:pic>
        <p:nvPicPr>
          <p:cNvPr id="5" name="Obama Income Inequality a Defining Challeng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69515" y="1945176"/>
            <a:ext cx="6782216" cy="3793802"/>
          </a:xfrm>
          <a:prstGeom prst="rect">
            <a:avLst/>
          </a:prstGeom>
        </p:spPr>
      </p:pic>
    </p:spTree>
    <p:extLst>
      <p:ext uri="{BB962C8B-B14F-4D97-AF65-F5344CB8AC3E}">
        <p14:creationId xmlns:p14="http://schemas.microsoft.com/office/powerpoint/2010/main" val="6991735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32</a:t>
            </a:fld>
            <a:endParaRPr lang="en-US" dirty="0"/>
          </a:p>
        </p:txBody>
      </p:sp>
      <p:sp>
        <p:nvSpPr>
          <p:cNvPr id="3" name="Title 2"/>
          <p:cNvSpPr>
            <a:spLocks noGrp="1"/>
          </p:cNvSpPr>
          <p:nvPr>
            <p:ph type="title"/>
          </p:nvPr>
        </p:nvSpPr>
        <p:spPr/>
        <p:txBody>
          <a:bodyPr/>
          <a:lstStyle/>
          <a:p>
            <a:pPr algn="ctr"/>
            <a:r>
              <a:rPr lang="en-US" dirty="0" smtClean="0"/>
              <a:t>Building the </a:t>
            </a:r>
            <a:r>
              <a:rPr lang="en-US" dirty="0" smtClean="0"/>
              <a:t>API – Step 2</a:t>
            </a:r>
            <a:endParaRPr lang="en-US" dirty="0"/>
          </a:p>
        </p:txBody>
      </p:sp>
      <p:sp>
        <p:nvSpPr>
          <p:cNvPr id="4" name="Content Placeholder 3"/>
          <p:cNvSpPr>
            <a:spLocks noGrp="1"/>
          </p:cNvSpPr>
          <p:nvPr>
            <p:ph idx="1"/>
          </p:nvPr>
        </p:nvSpPr>
        <p:spPr>
          <a:xfrm>
            <a:off x="894073" y="6104629"/>
            <a:ext cx="10279380" cy="676806"/>
          </a:xfrm>
        </p:spPr>
        <p:txBody>
          <a:bodyPr>
            <a:normAutofit/>
          </a:bodyPr>
          <a:lstStyle/>
          <a:p>
            <a:pPr marL="0" indent="0" algn="ctr">
              <a:buNone/>
            </a:pPr>
            <a:r>
              <a:rPr lang="en-US" sz="4000" dirty="0" smtClean="0"/>
              <a:t>Understand Initial User Stories</a:t>
            </a:r>
            <a:endParaRPr lang="en-US" sz="4000" dirty="0" smtClean="0"/>
          </a:p>
        </p:txBody>
      </p:sp>
      <p:grpSp>
        <p:nvGrpSpPr>
          <p:cNvPr id="10" name="Group 9"/>
          <p:cNvGrpSpPr/>
          <p:nvPr/>
        </p:nvGrpSpPr>
        <p:grpSpPr>
          <a:xfrm>
            <a:off x="2576760" y="1828730"/>
            <a:ext cx="6363024" cy="5259374"/>
            <a:chOff x="2576760" y="1828730"/>
            <a:chExt cx="6363024" cy="5259374"/>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26612" b="-25562"/>
            <a:stretch/>
          </p:blipFill>
          <p:spPr>
            <a:xfrm>
              <a:off x="2576760" y="2926010"/>
              <a:ext cx="6363024" cy="4162094"/>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1297" t="-2" r="-336" b="75176"/>
            <a:stretch/>
          </p:blipFill>
          <p:spPr>
            <a:xfrm>
              <a:off x="3243672" y="1828730"/>
              <a:ext cx="5029200" cy="1033271"/>
            </a:xfrm>
            <a:prstGeom prst="rect">
              <a:avLst/>
            </a:prstGeom>
          </p:spPr>
        </p:pic>
      </p:grpSp>
    </p:spTree>
    <p:extLst>
      <p:ext uri="{BB962C8B-B14F-4D97-AF65-F5344CB8AC3E}">
        <p14:creationId xmlns:p14="http://schemas.microsoft.com/office/powerpoint/2010/main" val="19023015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33</a:t>
            </a:fld>
            <a:endParaRPr lang="en-US" dirty="0"/>
          </a:p>
        </p:txBody>
      </p:sp>
      <p:sp>
        <p:nvSpPr>
          <p:cNvPr id="3" name="Title 2"/>
          <p:cNvSpPr>
            <a:spLocks noGrp="1"/>
          </p:cNvSpPr>
          <p:nvPr>
            <p:ph type="title"/>
          </p:nvPr>
        </p:nvSpPr>
        <p:spPr/>
        <p:txBody>
          <a:bodyPr/>
          <a:lstStyle/>
          <a:p>
            <a:pPr algn="ctr"/>
            <a:r>
              <a:rPr lang="en-US" dirty="0" smtClean="0"/>
              <a:t>Building the </a:t>
            </a:r>
            <a:r>
              <a:rPr lang="en-US" dirty="0" smtClean="0"/>
              <a:t>API – Step 3</a:t>
            </a:r>
            <a:endParaRPr lang="en-US" dirty="0"/>
          </a:p>
        </p:txBody>
      </p:sp>
      <p:sp>
        <p:nvSpPr>
          <p:cNvPr id="4" name="Content Placeholder 3"/>
          <p:cNvSpPr>
            <a:spLocks noGrp="1"/>
          </p:cNvSpPr>
          <p:nvPr>
            <p:ph idx="1"/>
          </p:nvPr>
        </p:nvSpPr>
        <p:spPr>
          <a:xfrm>
            <a:off x="1043973" y="5828456"/>
            <a:ext cx="10279380" cy="676806"/>
          </a:xfrm>
        </p:spPr>
        <p:txBody>
          <a:bodyPr>
            <a:normAutofit/>
          </a:bodyPr>
          <a:lstStyle/>
          <a:p>
            <a:pPr marL="0" indent="0" algn="ctr">
              <a:buNone/>
            </a:pPr>
            <a:r>
              <a:rPr lang="en-US" sz="4000" dirty="0" smtClean="0"/>
              <a:t>Validate with Domain Experts</a:t>
            </a:r>
            <a:endParaRPr lang="en-US" sz="40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402" y="1942141"/>
            <a:ext cx="7090348" cy="3670102"/>
          </a:xfrm>
          <a:prstGeom prst="rect">
            <a:avLst/>
          </a:prstGeom>
          <a:ln>
            <a:solidFill>
              <a:srgbClr val="306EA5"/>
            </a:solidFill>
          </a:ln>
        </p:spPr>
      </p:pic>
    </p:spTree>
    <p:extLst>
      <p:ext uri="{BB962C8B-B14F-4D97-AF65-F5344CB8AC3E}">
        <p14:creationId xmlns:p14="http://schemas.microsoft.com/office/powerpoint/2010/main" val="18363959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34</a:t>
            </a:fld>
            <a:endParaRPr lang="en-US" dirty="0"/>
          </a:p>
        </p:txBody>
      </p:sp>
      <p:sp>
        <p:nvSpPr>
          <p:cNvPr id="3" name="Title 2"/>
          <p:cNvSpPr>
            <a:spLocks noGrp="1"/>
          </p:cNvSpPr>
          <p:nvPr>
            <p:ph type="title"/>
          </p:nvPr>
        </p:nvSpPr>
        <p:spPr/>
        <p:txBody>
          <a:bodyPr/>
          <a:lstStyle/>
          <a:p>
            <a:pPr algn="ctr"/>
            <a:r>
              <a:rPr lang="en-US" dirty="0" smtClean="0"/>
              <a:t>Building the </a:t>
            </a:r>
            <a:r>
              <a:rPr lang="en-US" dirty="0" smtClean="0"/>
              <a:t>API – Step 4</a:t>
            </a:r>
            <a:endParaRPr lang="en-US" dirty="0"/>
          </a:p>
        </p:txBody>
      </p:sp>
      <p:sp>
        <p:nvSpPr>
          <p:cNvPr id="4" name="Content Placeholder 3"/>
          <p:cNvSpPr>
            <a:spLocks noGrp="1"/>
          </p:cNvSpPr>
          <p:nvPr>
            <p:ph idx="1"/>
          </p:nvPr>
        </p:nvSpPr>
        <p:spPr>
          <a:xfrm>
            <a:off x="939043" y="5739504"/>
            <a:ext cx="10279380" cy="676806"/>
          </a:xfrm>
        </p:spPr>
        <p:txBody>
          <a:bodyPr>
            <a:normAutofit/>
          </a:bodyPr>
          <a:lstStyle/>
          <a:p>
            <a:pPr marL="0" indent="0" algn="ctr">
              <a:buNone/>
            </a:pPr>
            <a:r>
              <a:rPr lang="en-US" sz="4000" dirty="0" smtClean="0"/>
              <a:t>Understand Technical Constraints</a:t>
            </a:r>
            <a:endParaRPr lang="en-US" sz="4000"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1784" y="1983844"/>
            <a:ext cx="8229600" cy="3695700"/>
          </a:xfrm>
          <a:prstGeom prst="rect">
            <a:avLst/>
          </a:prstGeom>
        </p:spPr>
      </p:pic>
    </p:spTree>
    <p:extLst>
      <p:ext uri="{BB962C8B-B14F-4D97-AF65-F5344CB8AC3E}">
        <p14:creationId xmlns:p14="http://schemas.microsoft.com/office/powerpoint/2010/main" val="3604694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35</a:t>
            </a:fld>
            <a:endParaRPr lang="en-US" dirty="0"/>
          </a:p>
        </p:txBody>
      </p:sp>
      <p:sp>
        <p:nvSpPr>
          <p:cNvPr id="4" name="Title 3"/>
          <p:cNvSpPr>
            <a:spLocks noGrp="1"/>
          </p:cNvSpPr>
          <p:nvPr>
            <p:ph type="title"/>
          </p:nvPr>
        </p:nvSpPr>
        <p:spPr/>
        <p:txBody>
          <a:bodyPr/>
          <a:lstStyle/>
          <a:p>
            <a:pPr algn="ctr"/>
            <a:r>
              <a:rPr lang="en-US" dirty="0"/>
              <a:t>Building the API – Step </a:t>
            </a:r>
            <a:r>
              <a:rPr lang="en-US" dirty="0" smtClean="0"/>
              <a:t>5</a:t>
            </a:r>
            <a:endParaRPr lang="en-US" dirty="0"/>
          </a:p>
        </p:txBody>
      </p:sp>
      <p:grpSp>
        <p:nvGrpSpPr>
          <p:cNvPr id="12" name="Group 11"/>
          <p:cNvGrpSpPr/>
          <p:nvPr/>
        </p:nvGrpSpPr>
        <p:grpSpPr>
          <a:xfrm>
            <a:off x="361682" y="5376128"/>
            <a:ext cx="11530180" cy="831001"/>
            <a:chOff x="406652" y="3670332"/>
            <a:chExt cx="11530180" cy="831001"/>
          </a:xfrm>
        </p:grpSpPr>
        <p:sp>
          <p:nvSpPr>
            <p:cNvPr id="6" name="TextBox 5"/>
            <p:cNvSpPr txBox="1"/>
            <p:nvPr/>
          </p:nvSpPr>
          <p:spPr>
            <a:xfrm>
              <a:off x="406652" y="3670332"/>
              <a:ext cx="1377300" cy="830997"/>
            </a:xfrm>
            <a:prstGeom prst="rect">
              <a:avLst/>
            </a:prstGeom>
            <a:noFill/>
          </p:spPr>
          <p:txBody>
            <a:bodyPr wrap="none" rtlCol="0">
              <a:spAutoFit/>
            </a:bodyPr>
            <a:lstStyle/>
            <a:p>
              <a:r>
                <a:rPr lang="en-US" sz="4800" dirty="0" smtClean="0">
                  <a:solidFill>
                    <a:srgbClr val="306EA5"/>
                  </a:solidFill>
                </a:rPr>
                <a:t>MVP</a:t>
              </a:r>
              <a:endParaRPr lang="en-US" sz="4800" dirty="0">
                <a:solidFill>
                  <a:srgbClr val="306EA5"/>
                </a:solidFill>
              </a:endParaRPr>
            </a:p>
          </p:txBody>
        </p:sp>
        <p:sp>
          <p:nvSpPr>
            <p:cNvPr id="7" name="TextBox 6"/>
            <p:cNvSpPr txBox="1"/>
            <p:nvPr/>
          </p:nvSpPr>
          <p:spPr>
            <a:xfrm>
              <a:off x="3976768" y="3670336"/>
              <a:ext cx="7960064" cy="830997"/>
            </a:xfrm>
            <a:prstGeom prst="rect">
              <a:avLst/>
            </a:prstGeom>
            <a:noFill/>
          </p:spPr>
          <p:txBody>
            <a:bodyPr wrap="none" rtlCol="0">
              <a:spAutoFit/>
            </a:bodyPr>
            <a:lstStyle/>
            <a:p>
              <a:r>
                <a:rPr lang="en-US" sz="4800" dirty="0" smtClean="0">
                  <a:solidFill>
                    <a:srgbClr val="306EA5"/>
                  </a:solidFill>
                </a:rPr>
                <a:t>Redshift, Lambda, API Gateway</a:t>
              </a:r>
              <a:endParaRPr lang="en-US" sz="4800" dirty="0">
                <a:solidFill>
                  <a:srgbClr val="306EA5"/>
                </a:solidFill>
              </a:endParaRPr>
            </a:p>
          </p:txBody>
        </p:sp>
        <p:sp>
          <p:nvSpPr>
            <p:cNvPr id="8" name="Pentagon 7"/>
            <p:cNvSpPr/>
            <p:nvPr/>
          </p:nvSpPr>
          <p:spPr>
            <a:xfrm>
              <a:off x="2171700" y="3830360"/>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p:cNvGrpSpPr/>
          <p:nvPr/>
        </p:nvGrpSpPr>
        <p:grpSpPr>
          <a:xfrm>
            <a:off x="361682" y="5990042"/>
            <a:ext cx="7986453" cy="831001"/>
            <a:chOff x="406652" y="4853872"/>
            <a:chExt cx="7986453" cy="831001"/>
          </a:xfrm>
        </p:grpSpPr>
        <p:sp>
          <p:nvSpPr>
            <p:cNvPr id="9" name="TextBox 8"/>
            <p:cNvSpPr txBox="1"/>
            <p:nvPr/>
          </p:nvSpPr>
          <p:spPr>
            <a:xfrm>
              <a:off x="406652" y="4853872"/>
              <a:ext cx="1305935" cy="830997"/>
            </a:xfrm>
            <a:prstGeom prst="rect">
              <a:avLst/>
            </a:prstGeom>
            <a:noFill/>
          </p:spPr>
          <p:txBody>
            <a:bodyPr wrap="none" rtlCol="0">
              <a:spAutoFit/>
            </a:bodyPr>
            <a:lstStyle/>
            <a:p>
              <a:r>
                <a:rPr lang="en-US" sz="4800" dirty="0" smtClean="0">
                  <a:solidFill>
                    <a:srgbClr val="306EA5"/>
                  </a:solidFill>
                </a:rPr>
                <a:t>beta</a:t>
              </a:r>
              <a:endParaRPr lang="en-US" sz="4800" dirty="0">
                <a:solidFill>
                  <a:srgbClr val="306EA5"/>
                </a:solidFill>
              </a:endParaRPr>
            </a:p>
          </p:txBody>
        </p:sp>
        <p:sp>
          <p:nvSpPr>
            <p:cNvPr id="10" name="TextBox 9"/>
            <p:cNvSpPr txBox="1"/>
            <p:nvPr/>
          </p:nvSpPr>
          <p:spPr>
            <a:xfrm>
              <a:off x="3976768" y="4853876"/>
              <a:ext cx="4416337" cy="830997"/>
            </a:xfrm>
            <a:prstGeom prst="rect">
              <a:avLst/>
            </a:prstGeom>
            <a:noFill/>
          </p:spPr>
          <p:txBody>
            <a:bodyPr wrap="none" rtlCol="0">
              <a:spAutoFit/>
            </a:bodyPr>
            <a:lstStyle/>
            <a:p>
              <a:r>
                <a:rPr lang="en-US" sz="4800" dirty="0" smtClean="0">
                  <a:solidFill>
                    <a:srgbClr val="306EA5"/>
                  </a:solidFill>
                </a:rPr>
                <a:t>Postgres, S3, EC2</a:t>
              </a:r>
              <a:endParaRPr lang="en-US" sz="4800" dirty="0">
                <a:solidFill>
                  <a:srgbClr val="306EA5"/>
                </a:solidFill>
              </a:endParaRPr>
            </a:p>
          </p:txBody>
        </p:sp>
        <p:sp>
          <p:nvSpPr>
            <p:cNvPr id="11" name="Pentagon 10"/>
            <p:cNvSpPr/>
            <p:nvPr/>
          </p:nvSpPr>
          <p:spPr>
            <a:xfrm>
              <a:off x="2171700" y="5013900"/>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95" y="1803976"/>
            <a:ext cx="9166277" cy="3704837"/>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8632" y="1862876"/>
            <a:ext cx="6603230" cy="3587035"/>
          </a:xfrm>
          <a:prstGeom prst="rect">
            <a:avLst/>
          </a:prstGeom>
        </p:spPr>
      </p:pic>
    </p:spTree>
    <p:extLst>
      <p:ext uri="{BB962C8B-B14F-4D97-AF65-F5344CB8AC3E}">
        <p14:creationId xmlns:p14="http://schemas.microsoft.com/office/powerpoint/2010/main" val="72377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300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36</a:t>
            </a:fld>
            <a:endParaRPr lang="en-US" dirty="0"/>
          </a:p>
        </p:txBody>
      </p:sp>
      <p:sp>
        <p:nvSpPr>
          <p:cNvPr id="3" name="Title 2"/>
          <p:cNvSpPr>
            <a:spLocks noGrp="1"/>
          </p:cNvSpPr>
          <p:nvPr>
            <p:ph type="title"/>
          </p:nvPr>
        </p:nvSpPr>
        <p:spPr/>
        <p:txBody>
          <a:bodyPr/>
          <a:lstStyle/>
          <a:p>
            <a:r>
              <a:rPr lang="en-US" dirty="0" smtClean="0"/>
              <a:t>The Reality</a:t>
            </a:r>
            <a:endParaRPr lang="en-US" dirty="0"/>
          </a:p>
        </p:txBody>
      </p:sp>
      <p:sp>
        <p:nvSpPr>
          <p:cNvPr id="4" name="Text Placeholder 3"/>
          <p:cNvSpPr>
            <a:spLocks noGrp="1"/>
          </p:cNvSpPr>
          <p:nvPr>
            <p:ph type="body" sz="quarter" idx="13"/>
          </p:nvPr>
        </p:nvSpPr>
        <p:spPr>
          <a:xfrm>
            <a:off x="1947150" y="2882384"/>
            <a:ext cx="8819910" cy="82614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APIs: Sweat and Toil, CitySDK, MIDAAS</a:t>
            </a:r>
            <a:endParaRPr lang="en-US" dirty="0"/>
          </a:p>
        </p:txBody>
      </p:sp>
      <p:sp>
        <p:nvSpPr>
          <p:cNvPr id="5" name="Text Placeholder 4"/>
          <p:cNvSpPr>
            <a:spLocks noGrp="1"/>
          </p:cNvSpPr>
          <p:nvPr>
            <p:ph type="body" sz="quarter" idx="14"/>
          </p:nvPr>
        </p:nvSpPr>
        <p:spPr>
          <a:xfrm>
            <a:off x="1999026" y="3847259"/>
            <a:ext cx="7487874" cy="82614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Lessons</a:t>
            </a:r>
            <a:endParaRPr lang="en-US" dirty="0"/>
          </a:p>
        </p:txBody>
      </p:sp>
    </p:spTree>
    <p:extLst>
      <p:ext uri="{BB962C8B-B14F-4D97-AF65-F5344CB8AC3E}">
        <p14:creationId xmlns:p14="http://schemas.microsoft.com/office/powerpoint/2010/main" val="159087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afterEffect">
                                  <p:stCondLst>
                                    <p:cond delay="2000"/>
                                  </p:stCondLst>
                                  <p:childTnLst>
                                    <p:animClr clrSpc="rgb" dir="cw">
                                      <p:cBhvr override="childStyle">
                                        <p:cTn id="6" dur="2000" fill="hold"/>
                                        <p:tgtEl>
                                          <p:spTgt spid="5">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690688"/>
            <a:ext cx="12192000" cy="4207192"/>
          </a:xfrm>
          <a:prstGeom prst="rect">
            <a:avLst/>
          </a:prstGeom>
          <a:solidFill>
            <a:srgbClr val="306E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p:txBody>
          <a:bodyPr/>
          <a:lstStyle/>
          <a:p>
            <a:pPr algn="ctr"/>
            <a:r>
              <a:rPr lang="en-US" dirty="0" smtClean="0"/>
              <a:t>Summary</a:t>
            </a:r>
            <a:endParaRPr lang="en-US" dirty="0"/>
          </a:p>
        </p:txBody>
      </p:sp>
      <p:sp>
        <p:nvSpPr>
          <p:cNvPr id="8" name="Content Placeholder 7"/>
          <p:cNvSpPr>
            <a:spLocks noGrp="1"/>
          </p:cNvSpPr>
          <p:nvPr>
            <p:ph idx="1"/>
          </p:nvPr>
        </p:nvSpPr>
        <p:spPr>
          <a:xfrm>
            <a:off x="0" y="2034540"/>
            <a:ext cx="12192000" cy="3863340"/>
          </a:xfrm>
          <a:solidFill>
            <a:srgbClr val="306EA5"/>
          </a:solidFill>
        </p:spPr>
        <p:txBody>
          <a:bodyPr>
            <a:normAutofit lnSpcReduction="10000"/>
          </a:bodyPr>
          <a:lstStyle/>
          <a:p>
            <a:pPr marL="0" indent="0" algn="ctr">
              <a:buNone/>
            </a:pPr>
            <a:r>
              <a:rPr lang="en-US" sz="4800" dirty="0" smtClean="0">
                <a:solidFill>
                  <a:schemeClr val="bg1"/>
                </a:solidFill>
              </a:rPr>
              <a:t>People</a:t>
            </a:r>
          </a:p>
          <a:p>
            <a:pPr marL="0" indent="0" algn="ctr">
              <a:buNone/>
            </a:pPr>
            <a:r>
              <a:rPr lang="en-US" sz="4800" dirty="0" smtClean="0">
                <a:solidFill>
                  <a:schemeClr val="bg1"/>
                </a:solidFill>
              </a:rPr>
              <a:t>Scope</a:t>
            </a:r>
          </a:p>
          <a:p>
            <a:pPr marL="0" indent="0" algn="ctr">
              <a:buNone/>
            </a:pPr>
            <a:r>
              <a:rPr lang="en-US" sz="4800" dirty="0" smtClean="0">
                <a:solidFill>
                  <a:schemeClr val="bg1"/>
                </a:solidFill>
              </a:rPr>
              <a:t>Constraints</a:t>
            </a:r>
          </a:p>
          <a:p>
            <a:pPr marL="0" indent="0" algn="ctr">
              <a:buNone/>
            </a:pPr>
            <a:r>
              <a:rPr lang="en-US" sz="4800" dirty="0" smtClean="0">
                <a:solidFill>
                  <a:schemeClr val="bg1"/>
                </a:solidFill>
              </a:rPr>
              <a:t>Validate</a:t>
            </a:r>
          </a:p>
          <a:p>
            <a:pPr marL="0" indent="0" algn="ctr">
              <a:buNone/>
            </a:pPr>
            <a:r>
              <a:rPr lang="en-US" sz="4800" dirty="0" smtClean="0">
                <a:solidFill>
                  <a:schemeClr val="bg1"/>
                </a:solidFill>
              </a:rPr>
              <a:t>Show The Thing </a:t>
            </a:r>
            <a:endParaRPr lang="en-US" sz="4800" dirty="0">
              <a:solidFill>
                <a:schemeClr val="bg1"/>
              </a:solidFill>
            </a:endParaRPr>
          </a:p>
        </p:txBody>
      </p:sp>
      <p:sp>
        <p:nvSpPr>
          <p:cNvPr id="2" name="Slide Number Placeholder 1"/>
          <p:cNvSpPr>
            <a:spLocks noGrp="1"/>
          </p:cNvSpPr>
          <p:nvPr>
            <p:ph type="sldNum" sz="quarter" idx="12"/>
          </p:nvPr>
        </p:nvSpPr>
        <p:spPr/>
        <p:txBody>
          <a:bodyPr/>
          <a:lstStyle/>
          <a:p>
            <a:fld id="{150819AE-02FA-3749-BFC2-030922A62D98}" type="slidenum">
              <a:rPr lang="en-US" smtClean="0"/>
              <a:t>37</a:t>
            </a:fld>
            <a:endParaRPr lang="en-US" dirty="0"/>
          </a:p>
        </p:txBody>
      </p:sp>
    </p:spTree>
    <p:extLst>
      <p:ext uri="{BB962C8B-B14F-4D97-AF65-F5344CB8AC3E}">
        <p14:creationId xmlns:p14="http://schemas.microsoft.com/office/powerpoint/2010/main" val="4805362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08760"/>
            <a:ext cx="12192000" cy="4311394"/>
          </a:xfrm>
          <a:prstGeom prst="rect">
            <a:avLst/>
          </a:prstGeom>
          <a:solidFill>
            <a:srgbClr val="306E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solidFill>
            <a:srgbClr val="306EA5"/>
          </a:solidFill>
        </p:spPr>
        <p:txBody>
          <a:bodyPr>
            <a:normAutofit/>
          </a:bodyPr>
          <a:lstStyle/>
          <a:p>
            <a:pPr marL="0" indent="0">
              <a:buNone/>
            </a:pPr>
            <a:r>
              <a:rPr lang="en-US" b="1" dirty="0" smtClean="0">
                <a:solidFill>
                  <a:schemeClr val="accent4"/>
                </a:solidFill>
              </a:rPr>
              <a:t>Sweat and Toil</a:t>
            </a:r>
          </a:p>
          <a:p>
            <a:r>
              <a:rPr lang="en-US" b="1" dirty="0" smtClean="0">
                <a:solidFill>
                  <a:schemeClr val="bg1"/>
                </a:solidFill>
              </a:rPr>
              <a:t>Monthly Data Users &gt; Web Traffic</a:t>
            </a:r>
          </a:p>
          <a:p>
            <a:r>
              <a:rPr lang="en-US" b="1" dirty="0" smtClean="0">
                <a:solidFill>
                  <a:schemeClr val="bg1"/>
                </a:solidFill>
              </a:rPr>
              <a:t>Three tools built using this data.</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150819AE-02FA-3749-BFC2-030922A62D98}" type="slidenum">
              <a:rPr lang="en-US" smtClean="0"/>
              <a:t>38</a:t>
            </a:fld>
            <a:endParaRPr lang="en-US" dirty="0"/>
          </a:p>
        </p:txBody>
      </p:sp>
      <p:sp>
        <p:nvSpPr>
          <p:cNvPr id="5" name="Title 4"/>
          <p:cNvSpPr>
            <a:spLocks noGrp="1"/>
          </p:cNvSpPr>
          <p:nvPr>
            <p:ph type="title"/>
          </p:nvPr>
        </p:nvSpPr>
        <p:spPr>
          <a:xfrm>
            <a:off x="0" y="309402"/>
            <a:ext cx="12192000" cy="959704"/>
          </a:xfrm>
        </p:spPr>
        <p:txBody>
          <a:bodyPr/>
          <a:lstStyle/>
          <a:p>
            <a:pPr algn="ctr"/>
            <a:r>
              <a:rPr lang="en-US" dirty="0" smtClean="0"/>
              <a:t>So Far</a:t>
            </a:r>
            <a:endParaRPr lang="en-US" dirty="0"/>
          </a:p>
        </p:txBody>
      </p:sp>
      <p:sp>
        <p:nvSpPr>
          <p:cNvPr id="6" name="Content Placeholder 5"/>
          <p:cNvSpPr>
            <a:spLocks noGrp="1"/>
          </p:cNvSpPr>
          <p:nvPr>
            <p:ph idx="13"/>
          </p:nvPr>
        </p:nvSpPr>
        <p:spPr>
          <a:solidFill>
            <a:srgbClr val="306EA5"/>
          </a:solidFill>
        </p:spPr>
        <p:txBody>
          <a:bodyPr>
            <a:normAutofit/>
          </a:bodyPr>
          <a:lstStyle/>
          <a:p>
            <a:pPr marL="0" indent="0">
              <a:buNone/>
            </a:pPr>
            <a:r>
              <a:rPr lang="en-US" b="1" dirty="0" smtClean="0">
                <a:solidFill>
                  <a:schemeClr val="accent4"/>
                </a:solidFill>
              </a:rPr>
              <a:t>CENSUS CitySDK</a:t>
            </a:r>
          </a:p>
          <a:p>
            <a:r>
              <a:rPr lang="en-US" b="1" dirty="0" smtClean="0">
                <a:solidFill>
                  <a:schemeClr val="bg1"/>
                </a:solidFill>
              </a:rPr>
              <a:t>Over 10 civic solutions built using </a:t>
            </a:r>
            <a:r>
              <a:rPr lang="en-US" b="1" dirty="0" err="1" smtClean="0">
                <a:solidFill>
                  <a:schemeClr val="bg1"/>
                </a:solidFill>
              </a:rPr>
              <a:t>CitySDK</a:t>
            </a:r>
            <a:endParaRPr lang="en-US" b="1" dirty="0" smtClean="0">
              <a:solidFill>
                <a:schemeClr val="bg1"/>
              </a:solidFill>
            </a:endParaRPr>
          </a:p>
          <a:p>
            <a:r>
              <a:rPr lang="en-US" b="1" dirty="0" smtClean="0">
                <a:solidFill>
                  <a:schemeClr val="bg1"/>
                </a:solidFill>
              </a:rPr>
              <a:t>Positive User Feedback</a:t>
            </a:r>
            <a:endParaRPr lang="en-US" dirty="0">
              <a:solidFill>
                <a:schemeClr val="bg1"/>
              </a:solidFill>
            </a:endParaRPr>
          </a:p>
        </p:txBody>
      </p:sp>
    </p:spTree>
    <p:extLst>
      <p:ext uri="{BB962C8B-B14F-4D97-AF65-F5344CB8AC3E}">
        <p14:creationId xmlns:p14="http://schemas.microsoft.com/office/powerpoint/2010/main" val="182205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08760"/>
            <a:ext cx="12192000" cy="4311394"/>
          </a:xfrm>
          <a:prstGeom prst="rect">
            <a:avLst/>
          </a:prstGeom>
          <a:solidFill>
            <a:srgbClr val="306E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solidFill>
            <a:srgbClr val="306EA5"/>
          </a:solidFill>
        </p:spPr>
        <p:txBody>
          <a:bodyPr>
            <a:normAutofit/>
          </a:bodyPr>
          <a:lstStyle/>
          <a:p>
            <a:pPr marL="0" indent="0">
              <a:buNone/>
            </a:pPr>
            <a:r>
              <a:rPr lang="en-US" b="1" dirty="0" smtClean="0">
                <a:solidFill>
                  <a:schemeClr val="accent4"/>
                </a:solidFill>
              </a:rPr>
              <a:t>Sweat and Toil</a:t>
            </a:r>
          </a:p>
          <a:p>
            <a:r>
              <a:rPr lang="en-US" b="1" dirty="0" smtClean="0">
                <a:solidFill>
                  <a:schemeClr val="bg1"/>
                </a:solidFill>
              </a:rPr>
              <a:t>2016 </a:t>
            </a:r>
            <a:r>
              <a:rPr lang="en-US" dirty="0">
                <a:solidFill>
                  <a:schemeClr val="bg1"/>
                </a:solidFill>
              </a:rPr>
              <a:t>Department of </a:t>
            </a:r>
            <a:r>
              <a:rPr lang="en-US" dirty="0" smtClean="0">
                <a:solidFill>
                  <a:schemeClr val="bg1"/>
                </a:solidFill>
              </a:rPr>
              <a:t>Labor‘s </a:t>
            </a:r>
            <a:r>
              <a:rPr lang="en-US" b="1" dirty="0" smtClean="0">
                <a:solidFill>
                  <a:schemeClr val="bg1"/>
                </a:solidFill>
              </a:rPr>
              <a:t>Innovation Award.</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150819AE-02FA-3749-BFC2-030922A62D98}" type="slidenum">
              <a:rPr lang="en-US" smtClean="0"/>
              <a:t>39</a:t>
            </a:fld>
            <a:endParaRPr lang="en-US" dirty="0"/>
          </a:p>
        </p:txBody>
      </p:sp>
      <p:sp>
        <p:nvSpPr>
          <p:cNvPr id="5" name="Title 4"/>
          <p:cNvSpPr>
            <a:spLocks noGrp="1"/>
          </p:cNvSpPr>
          <p:nvPr>
            <p:ph type="title"/>
          </p:nvPr>
        </p:nvSpPr>
        <p:spPr>
          <a:xfrm>
            <a:off x="0" y="309402"/>
            <a:ext cx="12192000" cy="959704"/>
          </a:xfrm>
        </p:spPr>
        <p:txBody>
          <a:bodyPr/>
          <a:lstStyle/>
          <a:p>
            <a:pPr algn="ctr"/>
            <a:r>
              <a:rPr lang="en-US" dirty="0" smtClean="0"/>
              <a:t>So Far</a:t>
            </a:r>
            <a:endParaRPr lang="en-US" dirty="0"/>
          </a:p>
        </p:txBody>
      </p:sp>
      <p:sp>
        <p:nvSpPr>
          <p:cNvPr id="6" name="Content Placeholder 5"/>
          <p:cNvSpPr>
            <a:spLocks noGrp="1"/>
          </p:cNvSpPr>
          <p:nvPr>
            <p:ph idx="13"/>
          </p:nvPr>
        </p:nvSpPr>
        <p:spPr>
          <a:solidFill>
            <a:srgbClr val="306EA5"/>
          </a:solidFill>
        </p:spPr>
        <p:txBody>
          <a:bodyPr>
            <a:normAutofit/>
          </a:bodyPr>
          <a:lstStyle/>
          <a:p>
            <a:pPr marL="0" indent="0">
              <a:buNone/>
            </a:pPr>
            <a:r>
              <a:rPr lang="en-US" b="1" dirty="0" smtClean="0">
                <a:solidFill>
                  <a:schemeClr val="accent4"/>
                </a:solidFill>
              </a:rPr>
              <a:t>CENSUS CitySDK</a:t>
            </a:r>
          </a:p>
          <a:p>
            <a:r>
              <a:rPr lang="en-US" b="1" dirty="0">
                <a:solidFill>
                  <a:schemeClr val="bg1"/>
                </a:solidFill>
              </a:rPr>
              <a:t>2016 </a:t>
            </a:r>
            <a:r>
              <a:rPr lang="en-US" dirty="0">
                <a:solidFill>
                  <a:schemeClr val="bg1"/>
                </a:solidFill>
              </a:rPr>
              <a:t>Department of Commerce Gold medal</a:t>
            </a:r>
          </a:p>
          <a:p>
            <a:r>
              <a:rPr lang="en-US" b="1" dirty="0" smtClean="0">
                <a:solidFill>
                  <a:schemeClr val="bg1"/>
                </a:solidFill>
              </a:rPr>
              <a:t>2016 Best </a:t>
            </a:r>
            <a:r>
              <a:rPr lang="en-US" b="1" dirty="0">
                <a:solidFill>
                  <a:schemeClr val="bg1"/>
                </a:solidFill>
              </a:rPr>
              <a:t>Data API Award</a:t>
            </a:r>
            <a:r>
              <a:rPr lang="en-US" dirty="0">
                <a:solidFill>
                  <a:schemeClr val="bg1"/>
                </a:solidFill>
              </a:rPr>
              <a:t>, </a:t>
            </a:r>
            <a:r>
              <a:rPr lang="en-US" dirty="0" smtClean="0">
                <a:solidFill>
                  <a:schemeClr val="bg1"/>
                </a:solidFill>
              </a:rPr>
              <a:t>API:World</a:t>
            </a:r>
            <a:endParaRPr lang="en-US" dirty="0">
              <a:solidFill>
                <a:schemeClr val="bg1"/>
              </a:solidFill>
            </a:endParaRPr>
          </a:p>
          <a:p>
            <a:r>
              <a:rPr lang="en-US" b="1" dirty="0" smtClean="0">
                <a:solidFill>
                  <a:schemeClr val="bg1"/>
                </a:solidFill>
              </a:rPr>
              <a:t>2015 Fedscoop Innovation </a:t>
            </a:r>
            <a:r>
              <a:rPr lang="en-US" b="1" dirty="0">
                <a:solidFill>
                  <a:schemeClr val="bg1"/>
                </a:solidFill>
              </a:rPr>
              <a:t>Of The </a:t>
            </a:r>
            <a:r>
              <a:rPr lang="en-US" b="1" dirty="0" smtClean="0">
                <a:solidFill>
                  <a:schemeClr val="bg1"/>
                </a:solidFill>
              </a:rPr>
              <a:t>Year</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1064606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a:t>
            </a:fld>
            <a:endParaRPr lang="en-US" dirty="0"/>
          </a:p>
        </p:txBody>
      </p:sp>
      <p:sp>
        <p:nvSpPr>
          <p:cNvPr id="3" name="Title 2"/>
          <p:cNvSpPr>
            <a:spLocks noGrp="1"/>
          </p:cNvSpPr>
          <p:nvPr>
            <p:ph type="title"/>
          </p:nvPr>
        </p:nvSpPr>
        <p:spPr/>
        <p:txBody>
          <a:bodyPr/>
          <a:lstStyle/>
          <a:p>
            <a:r>
              <a:rPr lang="en-US" dirty="0" smtClean="0"/>
              <a:t>The Reality</a:t>
            </a:r>
            <a:endParaRPr lang="en-US" dirty="0"/>
          </a:p>
        </p:txBody>
      </p:sp>
      <p:sp>
        <p:nvSpPr>
          <p:cNvPr id="4" name="Text Placeholder 3"/>
          <p:cNvSpPr>
            <a:spLocks noGrp="1"/>
          </p:cNvSpPr>
          <p:nvPr>
            <p:ph type="body" sz="quarter" idx="13"/>
          </p:nvPr>
        </p:nvSpPr>
        <p:spPr>
          <a:xfrm>
            <a:off x="1947150" y="2882384"/>
            <a:ext cx="8819910" cy="82614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APIs: Sweat and Toil, CitySDK, MIDAAS</a:t>
            </a:r>
            <a:endParaRPr lang="en-US" dirty="0"/>
          </a:p>
        </p:txBody>
      </p:sp>
      <p:sp>
        <p:nvSpPr>
          <p:cNvPr id="5" name="Text Placeholder 4"/>
          <p:cNvSpPr>
            <a:spLocks noGrp="1"/>
          </p:cNvSpPr>
          <p:nvPr>
            <p:ph type="body" sz="quarter" idx="14"/>
          </p:nvPr>
        </p:nvSpPr>
        <p:spPr>
          <a:xfrm>
            <a:off x="1999026" y="3847259"/>
            <a:ext cx="7487874" cy="82614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Lessons</a:t>
            </a:r>
            <a:endParaRPr lang="en-US" dirty="0"/>
          </a:p>
        </p:txBody>
      </p:sp>
    </p:spTree>
    <p:extLst>
      <p:ext uri="{BB962C8B-B14F-4D97-AF65-F5344CB8AC3E}">
        <p14:creationId xmlns:p14="http://schemas.microsoft.com/office/powerpoint/2010/main" val="33977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afterEffect">
                                  <p:stCondLst>
                                    <p:cond delay="5000"/>
                                  </p:stCondLst>
                                  <p:childTnLst>
                                    <p:animClr clrSpc="rgb" dir="cw">
                                      <p:cBhvr override="childStyle">
                                        <p:cTn id="6" dur="500" fill="hold"/>
                                        <p:tgtEl>
                                          <p:spTgt spid="3"/>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3" name="Subtitle 2"/>
          <p:cNvSpPr>
            <a:spLocks noGrp="1"/>
          </p:cNvSpPr>
          <p:nvPr>
            <p:ph type="subTitle" idx="1"/>
          </p:nvPr>
        </p:nvSpPr>
        <p:spPr>
          <a:xfrm>
            <a:off x="194553" y="4804116"/>
            <a:ext cx="4468887" cy="589729"/>
          </a:xfrm>
        </p:spPr>
        <p:txBody>
          <a:bodyPr>
            <a:normAutofit/>
          </a:bodyPr>
          <a:lstStyle/>
          <a:p>
            <a:r>
              <a:rPr lang="en-US" dirty="0" smtClean="0"/>
              <a:t>tyronewagrandison@gmail.com</a:t>
            </a:r>
            <a:endParaRPr lang="en-US" dirty="0"/>
          </a:p>
        </p:txBody>
      </p:sp>
    </p:spTree>
    <p:extLst>
      <p:ext uri="{BB962C8B-B14F-4D97-AF65-F5344CB8AC3E}">
        <p14:creationId xmlns:p14="http://schemas.microsoft.com/office/powerpoint/2010/main" val="12539754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06EA5"/>
        </a:solidFill>
        <a:effectLst/>
      </p:bgPr>
    </p:bg>
    <p:spTree>
      <p:nvGrpSpPr>
        <p:cNvPr id="1" name=""/>
        <p:cNvGrpSpPr/>
        <p:nvPr/>
      </p:nvGrpSpPr>
      <p:grpSpPr>
        <a:xfrm>
          <a:off x="0" y="0"/>
          <a:ext cx="0" cy="0"/>
          <a:chOff x="0" y="0"/>
          <a:chExt cx="0" cy="0"/>
        </a:xfrm>
      </p:grpSpPr>
      <p:sp>
        <p:nvSpPr>
          <p:cNvPr id="321" name="Rectangle 320"/>
          <p:cNvSpPr/>
          <p:nvPr/>
        </p:nvSpPr>
        <p:spPr>
          <a:xfrm>
            <a:off x="3810000" y="3105835"/>
            <a:ext cx="4572000" cy="1938992"/>
          </a:xfrm>
          <a:prstGeom prst="rect">
            <a:avLst/>
          </a:prstGeom>
        </p:spPr>
        <p:txBody>
          <a:bodyPr>
            <a:spAutoFit/>
          </a:bodyPr>
          <a:lstStyle/>
          <a:p>
            <a:r>
              <a:rPr lang="en-US" sz="4000" dirty="0">
                <a:solidFill>
                  <a:schemeClr val="bg1"/>
                </a:solidFill>
                <a:latin typeface="Helvetica Neue Thin" charset="0"/>
                <a:ea typeface="Helvetica Neue Thin" charset="0"/>
                <a:cs typeface="Helvetica Neue Thin" charset="0"/>
              </a:rPr>
              <a:t>government takes on the hardest, inelastic problems</a:t>
            </a:r>
          </a:p>
        </p:txBody>
      </p:sp>
      <p:sp>
        <p:nvSpPr>
          <p:cNvPr id="5" name="Slide Number Placeholder 1"/>
          <p:cNvSpPr>
            <a:spLocks noGrp="1"/>
          </p:cNvSpPr>
          <p:nvPr>
            <p:ph type="sldNum" sz="quarter" idx="12"/>
          </p:nvPr>
        </p:nvSpPr>
        <p:spPr>
          <a:xfrm>
            <a:off x="8939784" y="6356350"/>
            <a:ext cx="2743200" cy="365125"/>
          </a:xfrm>
        </p:spPr>
        <p:txBody>
          <a:bodyPr/>
          <a:lstStyle/>
          <a:p>
            <a:r>
              <a:rPr lang="en-US" dirty="0"/>
              <a:t>5</a:t>
            </a:r>
          </a:p>
        </p:txBody>
      </p:sp>
    </p:spTree>
    <p:extLst>
      <p:ext uri="{BB962C8B-B14F-4D97-AF65-F5344CB8AC3E}">
        <p14:creationId xmlns:p14="http://schemas.microsoft.com/office/powerpoint/2010/main" val="4037701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06EA5"/>
        </a:solidFill>
        <a:effectLst/>
      </p:bgPr>
    </p:bg>
    <p:spTree>
      <p:nvGrpSpPr>
        <p:cNvPr id="1" name=""/>
        <p:cNvGrpSpPr/>
        <p:nvPr/>
      </p:nvGrpSpPr>
      <p:grpSpPr>
        <a:xfrm>
          <a:off x="0" y="0"/>
          <a:ext cx="0" cy="0"/>
          <a:chOff x="0" y="0"/>
          <a:chExt cx="0" cy="0"/>
        </a:xfrm>
      </p:grpSpPr>
      <p:sp>
        <p:nvSpPr>
          <p:cNvPr id="4" name="Freeform 3"/>
          <p:cNvSpPr/>
          <p:nvPr/>
        </p:nvSpPr>
        <p:spPr>
          <a:xfrm rot="21441311">
            <a:off x="1159479" y="2189024"/>
            <a:ext cx="9559635" cy="4847928"/>
          </a:xfrm>
          <a:custGeom>
            <a:avLst/>
            <a:gdLst>
              <a:gd name="connsiteX0" fmla="*/ 0 w 7581207"/>
              <a:gd name="connsiteY0" fmla="*/ 2613207 h 2812712"/>
              <a:gd name="connsiteX1" fmla="*/ 814647 w 7581207"/>
              <a:gd name="connsiteY1" fmla="*/ 2596581 h 2812712"/>
              <a:gd name="connsiteX2" fmla="*/ 1778924 w 7581207"/>
              <a:gd name="connsiteY2" fmla="*/ 2081192 h 2812712"/>
              <a:gd name="connsiteX3" fmla="*/ 3092335 w 7581207"/>
              <a:gd name="connsiteY3" fmla="*/ 252392 h 2812712"/>
              <a:gd name="connsiteX4" fmla="*/ 4389120 w 7581207"/>
              <a:gd name="connsiteY4" fmla="*/ 202516 h 2812712"/>
              <a:gd name="connsiteX5" fmla="*/ 5370022 w 7581207"/>
              <a:gd name="connsiteY5" fmla="*/ 1998065 h 2812712"/>
              <a:gd name="connsiteX6" fmla="*/ 7581207 w 7581207"/>
              <a:gd name="connsiteY6" fmla="*/ 2812712 h 281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81207" h="2812712">
                <a:moveTo>
                  <a:pt x="0" y="2613207"/>
                </a:moveTo>
                <a:cubicBezTo>
                  <a:pt x="259080" y="2649228"/>
                  <a:pt x="518160" y="2685250"/>
                  <a:pt x="814647" y="2596581"/>
                </a:cubicBezTo>
                <a:cubicBezTo>
                  <a:pt x="1111134" y="2507912"/>
                  <a:pt x="1399309" y="2471890"/>
                  <a:pt x="1778924" y="2081192"/>
                </a:cubicBezTo>
                <a:cubicBezTo>
                  <a:pt x="2158539" y="1690494"/>
                  <a:pt x="2657302" y="565505"/>
                  <a:pt x="3092335" y="252392"/>
                </a:cubicBezTo>
                <a:cubicBezTo>
                  <a:pt x="3527368" y="-60721"/>
                  <a:pt x="4009506" y="-88429"/>
                  <a:pt x="4389120" y="202516"/>
                </a:cubicBezTo>
                <a:cubicBezTo>
                  <a:pt x="4768734" y="493461"/>
                  <a:pt x="4838008" y="1563032"/>
                  <a:pt x="5370022" y="1998065"/>
                </a:cubicBezTo>
                <a:cubicBezTo>
                  <a:pt x="5902036" y="2433098"/>
                  <a:pt x="7581207" y="2812712"/>
                  <a:pt x="7581207" y="2812712"/>
                </a:cubicBezTo>
              </a:path>
            </a:pathLst>
          </a:cu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716563" y="647175"/>
            <a:ext cx="1994579" cy="584775"/>
          </a:xfrm>
          <a:prstGeom prst="rect">
            <a:avLst/>
          </a:prstGeom>
          <a:noFill/>
        </p:spPr>
        <p:txBody>
          <a:bodyPr wrap="square" rtlCol="0">
            <a:spAutoFit/>
          </a:bodyPr>
          <a:lstStyle/>
          <a:p>
            <a:pPr algn="r"/>
            <a:r>
              <a:rPr lang="en-US" sz="3200" dirty="0">
                <a:solidFill>
                  <a:schemeClr val="bg1"/>
                </a:solidFill>
                <a:latin typeface="Helvetica Neue Thin" charset="0"/>
                <a:ea typeface="Helvetica Neue Thin" charset="0"/>
                <a:cs typeface="Helvetica Neue Thin" charset="0"/>
              </a:rPr>
              <a:t>optimum</a:t>
            </a:r>
          </a:p>
        </p:txBody>
      </p:sp>
      <p:cxnSp>
        <p:nvCxnSpPr>
          <p:cNvPr id="7" name="Straight Arrow Connector 6"/>
          <p:cNvCxnSpPr>
            <a:stCxn id="5" idx="2"/>
          </p:cNvCxnSpPr>
          <p:nvPr/>
        </p:nvCxnSpPr>
        <p:spPr>
          <a:xfrm>
            <a:off x="5713852" y="1231949"/>
            <a:ext cx="66264" cy="862858"/>
          </a:xfrm>
          <a:prstGeom prst="straightConnector1">
            <a:avLst/>
          </a:prstGeom>
          <a:ln w="603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1"/>
          <p:cNvSpPr>
            <a:spLocks noGrp="1"/>
          </p:cNvSpPr>
          <p:nvPr>
            <p:ph type="sldNum" sz="quarter" idx="12"/>
          </p:nvPr>
        </p:nvSpPr>
        <p:spPr>
          <a:xfrm>
            <a:off x="8939784" y="6356350"/>
            <a:ext cx="2743200" cy="365125"/>
          </a:xfrm>
        </p:spPr>
        <p:txBody>
          <a:bodyPr/>
          <a:lstStyle/>
          <a:p>
            <a:r>
              <a:rPr lang="en-US" dirty="0"/>
              <a:t>6</a:t>
            </a:r>
          </a:p>
        </p:txBody>
      </p:sp>
    </p:spTree>
    <p:extLst>
      <p:ext uri="{BB962C8B-B14F-4D97-AF65-F5344CB8AC3E}">
        <p14:creationId xmlns:p14="http://schemas.microsoft.com/office/powerpoint/2010/main" val="16386337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06EA5"/>
        </a:solidFill>
        <a:effectLst/>
      </p:bgPr>
    </p:bg>
    <p:spTree>
      <p:nvGrpSpPr>
        <p:cNvPr id="1" name=""/>
        <p:cNvGrpSpPr/>
        <p:nvPr/>
      </p:nvGrpSpPr>
      <p:grpSpPr>
        <a:xfrm>
          <a:off x="0" y="0"/>
          <a:ext cx="0" cy="0"/>
          <a:chOff x="0" y="0"/>
          <a:chExt cx="0" cy="0"/>
        </a:xfrm>
      </p:grpSpPr>
      <p:cxnSp>
        <p:nvCxnSpPr>
          <p:cNvPr id="330" name="Straight Arrow Connector 329"/>
          <p:cNvCxnSpPr/>
          <p:nvPr/>
        </p:nvCxnSpPr>
        <p:spPr>
          <a:xfrm flipH="1" flipV="1">
            <a:off x="5147876" y="2008017"/>
            <a:ext cx="1194190" cy="156853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p:cNvCxnSpPr/>
          <p:nvPr/>
        </p:nvCxnSpPr>
        <p:spPr>
          <a:xfrm flipV="1">
            <a:off x="6343618" y="2553462"/>
            <a:ext cx="2106979" cy="1018896"/>
          </a:xfrm>
          <a:prstGeom prst="straightConnector1">
            <a:avLst/>
          </a:prstGeom>
          <a:ln w="2857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p:cNvCxnSpPr/>
          <p:nvPr/>
        </p:nvCxnSpPr>
        <p:spPr>
          <a:xfrm flipH="1">
            <a:off x="5365552" y="3572359"/>
            <a:ext cx="976514" cy="20615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p:cNvCxnSpPr/>
          <p:nvPr/>
        </p:nvCxnSpPr>
        <p:spPr>
          <a:xfrm>
            <a:off x="6342066" y="3572359"/>
            <a:ext cx="2341270" cy="2847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p:cNvCxnSpPr/>
          <p:nvPr/>
        </p:nvCxnSpPr>
        <p:spPr>
          <a:xfrm flipV="1">
            <a:off x="6342067" y="719052"/>
            <a:ext cx="793025" cy="28533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p:cNvCxnSpPr/>
          <p:nvPr/>
        </p:nvCxnSpPr>
        <p:spPr>
          <a:xfrm>
            <a:off x="6342066" y="3572358"/>
            <a:ext cx="2341270" cy="2191626"/>
          </a:xfrm>
          <a:prstGeom prst="straightConnector1">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p:cNvCxnSpPr/>
          <p:nvPr/>
        </p:nvCxnSpPr>
        <p:spPr>
          <a:xfrm flipH="1" flipV="1">
            <a:off x="4443846" y="2549270"/>
            <a:ext cx="1898221" cy="1023089"/>
          </a:xfrm>
          <a:prstGeom prst="straightConnector1">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4" name="TextBox 383"/>
          <p:cNvSpPr txBox="1"/>
          <p:nvPr/>
        </p:nvSpPr>
        <p:spPr>
          <a:xfrm>
            <a:off x="2109789" y="3528837"/>
            <a:ext cx="3438283" cy="584775"/>
          </a:xfrm>
          <a:prstGeom prst="rect">
            <a:avLst/>
          </a:prstGeom>
          <a:noFill/>
        </p:spPr>
        <p:txBody>
          <a:bodyPr wrap="square" rtlCol="0">
            <a:spAutoFit/>
          </a:bodyPr>
          <a:lstStyle/>
          <a:p>
            <a:pPr algn="r"/>
            <a:r>
              <a:rPr lang="en-US" sz="3200" dirty="0">
                <a:solidFill>
                  <a:schemeClr val="bg1"/>
                </a:solidFill>
                <a:latin typeface="Helvetica Neue Thin" charset="0"/>
                <a:ea typeface="Helvetica Neue Thin" charset="0"/>
                <a:cs typeface="Helvetica Neue Thin" charset="0"/>
              </a:rPr>
              <a:t>n-dimensional</a:t>
            </a:r>
          </a:p>
        </p:txBody>
      </p:sp>
      <p:sp>
        <p:nvSpPr>
          <p:cNvPr id="11" name="Slide Number Placeholder 1"/>
          <p:cNvSpPr>
            <a:spLocks noGrp="1"/>
          </p:cNvSpPr>
          <p:nvPr>
            <p:ph type="sldNum" sz="quarter" idx="12"/>
          </p:nvPr>
        </p:nvSpPr>
        <p:spPr>
          <a:xfrm>
            <a:off x="8939784" y="6356350"/>
            <a:ext cx="2743200" cy="365125"/>
          </a:xfrm>
        </p:spPr>
        <p:txBody>
          <a:bodyPr/>
          <a:lstStyle/>
          <a:p>
            <a:r>
              <a:rPr lang="en-US" dirty="0"/>
              <a:t>7</a:t>
            </a:r>
          </a:p>
        </p:txBody>
      </p:sp>
    </p:spTree>
    <p:extLst>
      <p:ext uri="{BB962C8B-B14F-4D97-AF65-F5344CB8AC3E}">
        <p14:creationId xmlns:p14="http://schemas.microsoft.com/office/powerpoint/2010/main" val="12443749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1"/>
          <p:cNvSpPr>
            <a:spLocks noGrp="1"/>
          </p:cNvSpPr>
          <p:nvPr>
            <p:ph type="sldNum" sz="quarter" idx="12"/>
          </p:nvPr>
        </p:nvSpPr>
        <p:spPr/>
        <p:txBody>
          <a:bodyPr/>
          <a:lstStyle/>
          <a:p>
            <a:r>
              <a:rPr lang="en-US" dirty="0" smtClean="0"/>
              <a:t>8</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801" y="742398"/>
            <a:ext cx="6570945" cy="5613952"/>
          </a:xfrm>
          <a:prstGeom prst="rect">
            <a:avLst/>
          </a:prstGeom>
        </p:spPr>
      </p:pic>
    </p:spTree>
    <p:extLst>
      <p:ext uri="{BB962C8B-B14F-4D97-AF65-F5344CB8AC3E}">
        <p14:creationId xmlns:p14="http://schemas.microsoft.com/office/powerpoint/2010/main" val="378213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34740"/>
            <a:ext cx="12192000" cy="12192000"/>
          </a:xfrm>
          <a:prstGeom prst="rect">
            <a:avLst/>
          </a:prstGeom>
        </p:spPr>
      </p:pic>
    </p:spTree>
    <p:extLst>
      <p:ext uri="{BB962C8B-B14F-4D97-AF65-F5344CB8AC3E}">
        <p14:creationId xmlns:p14="http://schemas.microsoft.com/office/powerpoint/2010/main" val="14462186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14733</TotalTime>
  <Words>1049</Words>
  <Application>Microsoft Macintosh PowerPoint</Application>
  <PresentationFormat>Widescreen</PresentationFormat>
  <Paragraphs>200</Paragraphs>
  <Slides>40</Slides>
  <Notes>32</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Calibri</vt:lpstr>
      <vt:lpstr>DIN Alternate</vt:lpstr>
      <vt:lpstr>Helvetica Neue Thin</vt:lpstr>
      <vt:lpstr>Arial</vt:lpstr>
      <vt:lpstr>Office Theme</vt:lpstr>
      <vt:lpstr>Building APIs in Government for Social Good</vt:lpstr>
      <vt:lpstr>Deputy Chief Data Officer,  US Department of Commerce (2015-16)  White House Presidential Innovation Fellow, Department of Labor &amp; US Census Bureau (2014-15)</vt:lpstr>
      <vt:lpstr>PowerPoint Presentation</vt:lpstr>
      <vt:lpstr>The Reality</vt:lpstr>
      <vt:lpstr>PowerPoint Presentation</vt:lpstr>
      <vt:lpstr>PowerPoint Presentation</vt:lpstr>
      <vt:lpstr>PowerPoint Presentation</vt:lpstr>
      <vt:lpstr>PowerPoint Presentation</vt:lpstr>
      <vt:lpstr>PowerPoint Presentation</vt:lpstr>
      <vt:lpstr>Executive Order M-13-13</vt:lpstr>
      <vt:lpstr>PowerPoint Presentation</vt:lpstr>
      <vt:lpstr>PowerPoint Presentation</vt:lpstr>
      <vt:lpstr>PowerPoint Presentation</vt:lpstr>
      <vt:lpstr>The Reality</vt:lpstr>
      <vt:lpstr>Sweat and Toil  http://developer.dol.gov/others/sweat-and-toil  https://github.com/USDepartmentofLabor/Child-Labor https://github.com/USDepartmentofLabor/Child-Labor-Android</vt:lpstr>
      <vt:lpstr>PowerPoint Presentation</vt:lpstr>
      <vt:lpstr>Building the API – Step 1</vt:lpstr>
      <vt:lpstr>Building the API – Step 2</vt:lpstr>
      <vt:lpstr>Building the API – Step 3</vt:lpstr>
      <vt:lpstr>Building the API – Step 4</vt:lpstr>
      <vt:lpstr>Building the API – Step 5</vt:lpstr>
      <vt:lpstr>PowerPoint Presentation</vt:lpstr>
      <vt:lpstr>Census CitySDK   https://uscensusbureau.github.io/citysdk/   https://github.com/uscensusbureau/citysdk</vt:lpstr>
      <vt:lpstr>PowerPoint Presentation</vt:lpstr>
      <vt:lpstr>Building the API – Step 1</vt:lpstr>
      <vt:lpstr>Building the API – Step 2</vt:lpstr>
      <vt:lpstr>Building the API – Step 3</vt:lpstr>
      <vt:lpstr>Building The API – Step 4</vt:lpstr>
      <vt:lpstr>MIDAAS  https://midaas.commerce.gov   https://github.com/CommerceDataService/midaas-api</vt:lpstr>
      <vt:lpstr>PowerPoint Presentation</vt:lpstr>
      <vt:lpstr>Building the API – Step 1</vt:lpstr>
      <vt:lpstr>Building the API – Step 2</vt:lpstr>
      <vt:lpstr>Building the API – Step 3</vt:lpstr>
      <vt:lpstr>Building the API – Step 4</vt:lpstr>
      <vt:lpstr>Building the API – Step 5</vt:lpstr>
      <vt:lpstr>The Reality</vt:lpstr>
      <vt:lpstr>Summary</vt:lpstr>
      <vt:lpstr>So Far</vt:lpstr>
      <vt:lpstr>So Far</vt:lpstr>
      <vt:lpstr>Thank you</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Tonja White</dc:creator>
  <cp:lastModifiedBy>Tonja White</cp:lastModifiedBy>
  <cp:revision>285</cp:revision>
  <cp:lastPrinted>2016-09-13T23:30:59Z</cp:lastPrinted>
  <dcterms:created xsi:type="dcterms:W3CDTF">2016-04-01T21:11:52Z</dcterms:created>
  <dcterms:modified xsi:type="dcterms:W3CDTF">2016-09-13T23:36:29Z</dcterms:modified>
</cp:coreProperties>
</file>